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5" r:id="rId3"/>
    <p:sldId id="257" r:id="rId4"/>
    <p:sldId id="258" r:id="rId5"/>
    <p:sldId id="272" r:id="rId6"/>
    <p:sldId id="273" r:id="rId7"/>
    <p:sldId id="274" r:id="rId8"/>
    <p:sldId id="275" r:id="rId9"/>
    <p:sldId id="270" r:id="rId10"/>
    <p:sldId id="276" r:id="rId11"/>
    <p:sldId id="277" r:id="rId12"/>
    <p:sldId id="278" r:id="rId13"/>
    <p:sldId id="280" r:id="rId14"/>
    <p:sldId id="281" r:id="rId15"/>
    <p:sldId id="284" r:id="rId16"/>
    <p:sldId id="282" r:id="rId17"/>
    <p:sldId id="265" r:id="rId18"/>
    <p:sldId id="266" r:id="rId19"/>
    <p:sldId id="283" r:id="rId20"/>
    <p:sldId id="289" r:id="rId21"/>
    <p:sldId id="290" r:id="rId22"/>
    <p:sldId id="291" r:id="rId23"/>
    <p:sldId id="292" r:id="rId24"/>
    <p:sldId id="293" r:id="rId25"/>
    <p:sldId id="294" r:id="rId26"/>
    <p:sldId id="298" r:id="rId27"/>
    <p:sldId id="300" r:id="rId28"/>
    <p:sldId id="296" r:id="rId29"/>
    <p:sldId id="301" r:id="rId30"/>
    <p:sldId id="306" r:id="rId31"/>
    <p:sldId id="302" r:id="rId32"/>
    <p:sldId id="324" r:id="rId33"/>
    <p:sldId id="325" r:id="rId34"/>
    <p:sldId id="326" r:id="rId35"/>
    <p:sldId id="303" r:id="rId36"/>
    <p:sldId id="307" r:id="rId37"/>
    <p:sldId id="310" r:id="rId38"/>
    <p:sldId id="308" r:id="rId39"/>
    <p:sldId id="311" r:id="rId40"/>
    <p:sldId id="312" r:id="rId41"/>
    <p:sldId id="313" r:id="rId42"/>
    <p:sldId id="315" r:id="rId43"/>
    <p:sldId id="314" r:id="rId44"/>
    <p:sldId id="317" r:id="rId45"/>
    <p:sldId id="318" r:id="rId46"/>
    <p:sldId id="319" r:id="rId47"/>
    <p:sldId id="320" r:id="rId48"/>
    <p:sldId id="316" r:id="rId49"/>
    <p:sldId id="321" r:id="rId50"/>
    <p:sldId id="323" r:id="rId51"/>
    <p:sldId id="322" r:id="rId52"/>
    <p:sldId id="332" r:id="rId53"/>
    <p:sldId id="328" r:id="rId54"/>
    <p:sldId id="329" r:id="rId55"/>
    <p:sldId id="330" r:id="rId56"/>
    <p:sldId id="331" r:id="rId57"/>
    <p:sldId id="333" r:id="rId58"/>
    <p:sldId id="334" r:id="rId59"/>
    <p:sldId id="335" r:id="rId60"/>
    <p:sldId id="336" r:id="rId61"/>
    <p:sldId id="339" r:id="rId62"/>
    <p:sldId id="337" r:id="rId63"/>
    <p:sldId id="340" r:id="rId64"/>
    <p:sldId id="341" r:id="rId65"/>
    <p:sldId id="344" r:id="rId66"/>
    <p:sldId id="343" r:id="rId67"/>
    <p:sldId id="342" r:id="rId68"/>
    <p:sldId id="345" r:id="rId69"/>
    <p:sldId id="346" r:id="rId70"/>
    <p:sldId id="347" r:id="rId71"/>
    <p:sldId id="348" r:id="rId72"/>
    <p:sldId id="349" r:id="rId73"/>
    <p:sldId id="350" r:id="rId74"/>
    <p:sldId id="351" r:id="rId75"/>
    <p:sldId id="353" r:id="rId76"/>
    <p:sldId id="354" r:id="rId77"/>
    <p:sldId id="355" r:id="rId78"/>
    <p:sldId id="356" r:id="rId79"/>
    <p:sldId id="359" r:id="rId80"/>
    <p:sldId id="360" r:id="rId81"/>
    <p:sldId id="357" r:id="rId82"/>
    <p:sldId id="358" r:id="rId83"/>
    <p:sldId id="362" r:id="rId84"/>
    <p:sldId id="363" r:id="rId85"/>
    <p:sldId id="364" r:id="rId86"/>
    <p:sldId id="365" r:id="rId87"/>
    <p:sldId id="366" r:id="rId88"/>
    <p:sldId id="367" r:id="rId89"/>
    <p:sldId id="368" r:id="rId90"/>
    <p:sldId id="369" r:id="rId91"/>
    <p:sldId id="370" r:id="rId92"/>
    <p:sldId id="371" r:id="rId93"/>
    <p:sldId id="372" r:id="rId94"/>
    <p:sldId id="373" r:id="rId95"/>
    <p:sldId id="374" r:id="rId96"/>
    <p:sldId id="375" r:id="rId97"/>
    <p:sldId id="376" r:id="rId98"/>
    <p:sldId id="378" r:id="rId99"/>
    <p:sldId id="379" r:id="rId100"/>
    <p:sldId id="380" r:id="rId101"/>
    <p:sldId id="381" r:id="rId102"/>
    <p:sldId id="382" r:id="rId103"/>
    <p:sldId id="383" r:id="rId104"/>
    <p:sldId id="397" r:id="rId105"/>
    <p:sldId id="396" r:id="rId106"/>
    <p:sldId id="384" r:id="rId107"/>
    <p:sldId id="386" r:id="rId108"/>
    <p:sldId id="387" r:id="rId109"/>
    <p:sldId id="389" r:id="rId110"/>
    <p:sldId id="390" r:id="rId111"/>
    <p:sldId id="391" r:id="rId112"/>
    <p:sldId id="392" r:id="rId113"/>
    <p:sldId id="393" r:id="rId114"/>
    <p:sldId id="394" r:id="rId115"/>
    <p:sldId id="395"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1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55824-A766-7A76-3759-DFBA04A3BC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10E9A31-361B-05CA-5343-972441200B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22FB10F-06F8-FD87-D076-7F3E63142212}"/>
              </a:ext>
            </a:extLst>
          </p:cNvPr>
          <p:cNvSpPr>
            <a:spLocks noGrp="1"/>
          </p:cNvSpPr>
          <p:nvPr>
            <p:ph type="dt" sz="half" idx="10"/>
          </p:nvPr>
        </p:nvSpPr>
        <p:spPr/>
        <p:txBody>
          <a:bodyPr/>
          <a:lstStyle/>
          <a:p>
            <a:fld id="{2AC67997-1FE3-4646-B486-5A4C158B5C5F}" type="datetimeFigureOut">
              <a:rPr lang="en-IN" smtClean="0"/>
              <a:t>22-08-2024</a:t>
            </a:fld>
            <a:endParaRPr lang="en-IN"/>
          </a:p>
        </p:txBody>
      </p:sp>
      <p:sp>
        <p:nvSpPr>
          <p:cNvPr id="5" name="Footer Placeholder 4">
            <a:extLst>
              <a:ext uri="{FF2B5EF4-FFF2-40B4-BE49-F238E27FC236}">
                <a16:creationId xmlns:a16="http://schemas.microsoft.com/office/drawing/2014/main" id="{08DDB17D-3147-2289-1205-ABC476E6A3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DA2463-7EEF-1AC5-BDC7-B34AEF381A37}"/>
              </a:ext>
            </a:extLst>
          </p:cNvPr>
          <p:cNvSpPr>
            <a:spLocks noGrp="1"/>
          </p:cNvSpPr>
          <p:nvPr>
            <p:ph type="sldNum" sz="quarter" idx="12"/>
          </p:nvPr>
        </p:nvSpPr>
        <p:spPr/>
        <p:txBody>
          <a:bodyPr/>
          <a:lstStyle/>
          <a:p>
            <a:fld id="{BC7F8D48-789B-40D6-ACEB-5E3DE04BEAE4}" type="slidenum">
              <a:rPr lang="en-IN" smtClean="0"/>
              <a:t>‹#›</a:t>
            </a:fld>
            <a:endParaRPr lang="en-IN"/>
          </a:p>
        </p:txBody>
      </p:sp>
    </p:spTree>
    <p:extLst>
      <p:ext uri="{BB962C8B-B14F-4D97-AF65-F5344CB8AC3E}">
        <p14:creationId xmlns:p14="http://schemas.microsoft.com/office/powerpoint/2010/main" val="2929800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6015C-BAF1-336E-092D-B925186DED6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0905360-611A-9F7B-51E4-CA9AF7C3A9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398CBC-6AA0-F94E-9013-A27F2A15D873}"/>
              </a:ext>
            </a:extLst>
          </p:cNvPr>
          <p:cNvSpPr>
            <a:spLocks noGrp="1"/>
          </p:cNvSpPr>
          <p:nvPr>
            <p:ph type="dt" sz="half" idx="10"/>
          </p:nvPr>
        </p:nvSpPr>
        <p:spPr/>
        <p:txBody>
          <a:bodyPr/>
          <a:lstStyle/>
          <a:p>
            <a:fld id="{2AC67997-1FE3-4646-B486-5A4C158B5C5F}" type="datetimeFigureOut">
              <a:rPr lang="en-IN" smtClean="0"/>
              <a:t>22-08-2024</a:t>
            </a:fld>
            <a:endParaRPr lang="en-IN"/>
          </a:p>
        </p:txBody>
      </p:sp>
      <p:sp>
        <p:nvSpPr>
          <p:cNvPr id="5" name="Footer Placeholder 4">
            <a:extLst>
              <a:ext uri="{FF2B5EF4-FFF2-40B4-BE49-F238E27FC236}">
                <a16:creationId xmlns:a16="http://schemas.microsoft.com/office/drawing/2014/main" id="{5B684288-915F-E825-1178-38242CC02D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94F0A8-F3A0-2603-48D8-B315BCA0EFF1}"/>
              </a:ext>
            </a:extLst>
          </p:cNvPr>
          <p:cNvSpPr>
            <a:spLocks noGrp="1"/>
          </p:cNvSpPr>
          <p:nvPr>
            <p:ph type="sldNum" sz="quarter" idx="12"/>
          </p:nvPr>
        </p:nvSpPr>
        <p:spPr/>
        <p:txBody>
          <a:bodyPr/>
          <a:lstStyle/>
          <a:p>
            <a:fld id="{BC7F8D48-789B-40D6-ACEB-5E3DE04BEAE4}" type="slidenum">
              <a:rPr lang="en-IN" smtClean="0"/>
              <a:t>‹#›</a:t>
            </a:fld>
            <a:endParaRPr lang="en-IN"/>
          </a:p>
        </p:txBody>
      </p:sp>
    </p:spTree>
    <p:extLst>
      <p:ext uri="{BB962C8B-B14F-4D97-AF65-F5344CB8AC3E}">
        <p14:creationId xmlns:p14="http://schemas.microsoft.com/office/powerpoint/2010/main" val="2723965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C92977-8DFF-5865-CB9C-CF99AC3BB4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A95253-2059-F5D1-0DE6-F7D341C884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E04396-637A-0808-8D5D-3A5EBDCA07BB}"/>
              </a:ext>
            </a:extLst>
          </p:cNvPr>
          <p:cNvSpPr>
            <a:spLocks noGrp="1"/>
          </p:cNvSpPr>
          <p:nvPr>
            <p:ph type="dt" sz="half" idx="10"/>
          </p:nvPr>
        </p:nvSpPr>
        <p:spPr/>
        <p:txBody>
          <a:bodyPr/>
          <a:lstStyle/>
          <a:p>
            <a:fld id="{2AC67997-1FE3-4646-B486-5A4C158B5C5F}" type="datetimeFigureOut">
              <a:rPr lang="en-IN" smtClean="0"/>
              <a:t>22-08-2024</a:t>
            </a:fld>
            <a:endParaRPr lang="en-IN"/>
          </a:p>
        </p:txBody>
      </p:sp>
      <p:sp>
        <p:nvSpPr>
          <p:cNvPr id="5" name="Footer Placeholder 4">
            <a:extLst>
              <a:ext uri="{FF2B5EF4-FFF2-40B4-BE49-F238E27FC236}">
                <a16:creationId xmlns:a16="http://schemas.microsoft.com/office/drawing/2014/main" id="{53F32E03-4A95-DD22-7B29-8E1D14DAAE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B737B7-A61D-E9AC-94D5-4BB15236E971}"/>
              </a:ext>
            </a:extLst>
          </p:cNvPr>
          <p:cNvSpPr>
            <a:spLocks noGrp="1"/>
          </p:cNvSpPr>
          <p:nvPr>
            <p:ph type="sldNum" sz="quarter" idx="12"/>
          </p:nvPr>
        </p:nvSpPr>
        <p:spPr/>
        <p:txBody>
          <a:bodyPr/>
          <a:lstStyle/>
          <a:p>
            <a:fld id="{BC7F8D48-789B-40D6-ACEB-5E3DE04BEAE4}" type="slidenum">
              <a:rPr lang="en-IN" smtClean="0"/>
              <a:t>‹#›</a:t>
            </a:fld>
            <a:endParaRPr lang="en-IN"/>
          </a:p>
        </p:txBody>
      </p:sp>
    </p:spTree>
    <p:extLst>
      <p:ext uri="{BB962C8B-B14F-4D97-AF65-F5344CB8AC3E}">
        <p14:creationId xmlns:p14="http://schemas.microsoft.com/office/powerpoint/2010/main" val="583465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CF7E-9A90-8D97-DD5C-FA955A892D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51151E-F2BC-3B56-1816-9AEDC8DA1C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B94CC1-33D4-6676-E106-54396875EA13}"/>
              </a:ext>
            </a:extLst>
          </p:cNvPr>
          <p:cNvSpPr>
            <a:spLocks noGrp="1"/>
          </p:cNvSpPr>
          <p:nvPr>
            <p:ph type="dt" sz="half" idx="10"/>
          </p:nvPr>
        </p:nvSpPr>
        <p:spPr/>
        <p:txBody>
          <a:bodyPr/>
          <a:lstStyle/>
          <a:p>
            <a:fld id="{2AC67997-1FE3-4646-B486-5A4C158B5C5F}" type="datetimeFigureOut">
              <a:rPr lang="en-IN" smtClean="0"/>
              <a:t>22-08-2024</a:t>
            </a:fld>
            <a:endParaRPr lang="en-IN"/>
          </a:p>
        </p:txBody>
      </p:sp>
      <p:sp>
        <p:nvSpPr>
          <p:cNvPr id="5" name="Footer Placeholder 4">
            <a:extLst>
              <a:ext uri="{FF2B5EF4-FFF2-40B4-BE49-F238E27FC236}">
                <a16:creationId xmlns:a16="http://schemas.microsoft.com/office/drawing/2014/main" id="{BFE8B88B-BA5F-EFE2-A90A-0BEECC2FE2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12B425-D9B0-41D6-53FA-29DCECC75357}"/>
              </a:ext>
            </a:extLst>
          </p:cNvPr>
          <p:cNvSpPr>
            <a:spLocks noGrp="1"/>
          </p:cNvSpPr>
          <p:nvPr>
            <p:ph type="sldNum" sz="quarter" idx="12"/>
          </p:nvPr>
        </p:nvSpPr>
        <p:spPr/>
        <p:txBody>
          <a:bodyPr/>
          <a:lstStyle/>
          <a:p>
            <a:fld id="{BC7F8D48-789B-40D6-ACEB-5E3DE04BEAE4}" type="slidenum">
              <a:rPr lang="en-IN" smtClean="0"/>
              <a:t>‹#›</a:t>
            </a:fld>
            <a:endParaRPr lang="en-IN"/>
          </a:p>
        </p:txBody>
      </p:sp>
    </p:spTree>
    <p:extLst>
      <p:ext uri="{BB962C8B-B14F-4D97-AF65-F5344CB8AC3E}">
        <p14:creationId xmlns:p14="http://schemas.microsoft.com/office/powerpoint/2010/main" val="1954228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F9F3-69BB-12FD-8D2D-E9D4A71854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4238C04-526D-988C-9E27-6A322AE295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2B939B-B76C-94F5-BA35-EA18A037FB4E}"/>
              </a:ext>
            </a:extLst>
          </p:cNvPr>
          <p:cNvSpPr>
            <a:spLocks noGrp="1"/>
          </p:cNvSpPr>
          <p:nvPr>
            <p:ph type="dt" sz="half" idx="10"/>
          </p:nvPr>
        </p:nvSpPr>
        <p:spPr/>
        <p:txBody>
          <a:bodyPr/>
          <a:lstStyle/>
          <a:p>
            <a:fld id="{2AC67997-1FE3-4646-B486-5A4C158B5C5F}" type="datetimeFigureOut">
              <a:rPr lang="en-IN" smtClean="0"/>
              <a:t>22-08-2024</a:t>
            </a:fld>
            <a:endParaRPr lang="en-IN"/>
          </a:p>
        </p:txBody>
      </p:sp>
      <p:sp>
        <p:nvSpPr>
          <p:cNvPr id="5" name="Footer Placeholder 4">
            <a:extLst>
              <a:ext uri="{FF2B5EF4-FFF2-40B4-BE49-F238E27FC236}">
                <a16:creationId xmlns:a16="http://schemas.microsoft.com/office/drawing/2014/main" id="{D2C7A3F3-DC32-429F-8008-117793286A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EDF306-7CF2-E166-ADF0-C2F433247B4E}"/>
              </a:ext>
            </a:extLst>
          </p:cNvPr>
          <p:cNvSpPr>
            <a:spLocks noGrp="1"/>
          </p:cNvSpPr>
          <p:nvPr>
            <p:ph type="sldNum" sz="quarter" idx="12"/>
          </p:nvPr>
        </p:nvSpPr>
        <p:spPr/>
        <p:txBody>
          <a:bodyPr/>
          <a:lstStyle/>
          <a:p>
            <a:fld id="{BC7F8D48-789B-40D6-ACEB-5E3DE04BEAE4}" type="slidenum">
              <a:rPr lang="en-IN" smtClean="0"/>
              <a:t>‹#›</a:t>
            </a:fld>
            <a:endParaRPr lang="en-IN"/>
          </a:p>
        </p:txBody>
      </p:sp>
    </p:spTree>
    <p:extLst>
      <p:ext uri="{BB962C8B-B14F-4D97-AF65-F5344CB8AC3E}">
        <p14:creationId xmlns:p14="http://schemas.microsoft.com/office/powerpoint/2010/main" val="2861698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8389-3E37-CC8F-55F4-D16458AEBF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A223E7-075A-877C-E5A1-7BBA21AEF5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36BD0EE-FCC1-55CF-86CF-10D0086C03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1E1471A-437A-18DB-F3ED-8BA8B7C7620E}"/>
              </a:ext>
            </a:extLst>
          </p:cNvPr>
          <p:cNvSpPr>
            <a:spLocks noGrp="1"/>
          </p:cNvSpPr>
          <p:nvPr>
            <p:ph type="dt" sz="half" idx="10"/>
          </p:nvPr>
        </p:nvSpPr>
        <p:spPr/>
        <p:txBody>
          <a:bodyPr/>
          <a:lstStyle/>
          <a:p>
            <a:fld id="{2AC67997-1FE3-4646-B486-5A4C158B5C5F}" type="datetimeFigureOut">
              <a:rPr lang="en-IN" smtClean="0"/>
              <a:t>22-08-2024</a:t>
            </a:fld>
            <a:endParaRPr lang="en-IN"/>
          </a:p>
        </p:txBody>
      </p:sp>
      <p:sp>
        <p:nvSpPr>
          <p:cNvPr id="6" name="Footer Placeholder 5">
            <a:extLst>
              <a:ext uri="{FF2B5EF4-FFF2-40B4-BE49-F238E27FC236}">
                <a16:creationId xmlns:a16="http://schemas.microsoft.com/office/drawing/2014/main" id="{A1FBA88A-343A-E6F0-7DE1-A642D9BE04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0EE3C1-210D-B0C5-BEAA-18298EE2409A}"/>
              </a:ext>
            </a:extLst>
          </p:cNvPr>
          <p:cNvSpPr>
            <a:spLocks noGrp="1"/>
          </p:cNvSpPr>
          <p:nvPr>
            <p:ph type="sldNum" sz="quarter" idx="12"/>
          </p:nvPr>
        </p:nvSpPr>
        <p:spPr/>
        <p:txBody>
          <a:bodyPr/>
          <a:lstStyle/>
          <a:p>
            <a:fld id="{BC7F8D48-789B-40D6-ACEB-5E3DE04BEAE4}" type="slidenum">
              <a:rPr lang="en-IN" smtClean="0"/>
              <a:t>‹#›</a:t>
            </a:fld>
            <a:endParaRPr lang="en-IN"/>
          </a:p>
        </p:txBody>
      </p:sp>
    </p:spTree>
    <p:extLst>
      <p:ext uri="{BB962C8B-B14F-4D97-AF65-F5344CB8AC3E}">
        <p14:creationId xmlns:p14="http://schemas.microsoft.com/office/powerpoint/2010/main" val="2547307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46930-63B3-539C-8ED8-3C8B7009563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7D3B9A-81FD-753F-9477-5C641EFDF9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C6A722-0AAF-2763-C438-61D72BCA91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FCE5B04-E056-2D0B-4F4C-D3C405664E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DB7381-AD6A-14D4-CB4F-314F7BF002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A7AF4F6-1F30-E7D4-7ED6-BD3FD62E371C}"/>
              </a:ext>
            </a:extLst>
          </p:cNvPr>
          <p:cNvSpPr>
            <a:spLocks noGrp="1"/>
          </p:cNvSpPr>
          <p:nvPr>
            <p:ph type="dt" sz="half" idx="10"/>
          </p:nvPr>
        </p:nvSpPr>
        <p:spPr/>
        <p:txBody>
          <a:bodyPr/>
          <a:lstStyle/>
          <a:p>
            <a:fld id="{2AC67997-1FE3-4646-B486-5A4C158B5C5F}" type="datetimeFigureOut">
              <a:rPr lang="en-IN" smtClean="0"/>
              <a:t>22-08-2024</a:t>
            </a:fld>
            <a:endParaRPr lang="en-IN"/>
          </a:p>
        </p:txBody>
      </p:sp>
      <p:sp>
        <p:nvSpPr>
          <p:cNvPr id="8" name="Footer Placeholder 7">
            <a:extLst>
              <a:ext uri="{FF2B5EF4-FFF2-40B4-BE49-F238E27FC236}">
                <a16:creationId xmlns:a16="http://schemas.microsoft.com/office/drawing/2014/main" id="{A86AE0EA-84F8-437A-E535-283BFD1E343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BA40ACA-6077-DE40-264C-D8809DD20C62}"/>
              </a:ext>
            </a:extLst>
          </p:cNvPr>
          <p:cNvSpPr>
            <a:spLocks noGrp="1"/>
          </p:cNvSpPr>
          <p:nvPr>
            <p:ph type="sldNum" sz="quarter" idx="12"/>
          </p:nvPr>
        </p:nvSpPr>
        <p:spPr/>
        <p:txBody>
          <a:bodyPr/>
          <a:lstStyle/>
          <a:p>
            <a:fld id="{BC7F8D48-789B-40D6-ACEB-5E3DE04BEAE4}" type="slidenum">
              <a:rPr lang="en-IN" smtClean="0"/>
              <a:t>‹#›</a:t>
            </a:fld>
            <a:endParaRPr lang="en-IN"/>
          </a:p>
        </p:txBody>
      </p:sp>
    </p:spTree>
    <p:extLst>
      <p:ext uri="{BB962C8B-B14F-4D97-AF65-F5344CB8AC3E}">
        <p14:creationId xmlns:p14="http://schemas.microsoft.com/office/powerpoint/2010/main" val="4202292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C563F-0303-9AAA-DD42-595963723F1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D459B25-26D0-DD39-9694-1DA16C20FBF1}"/>
              </a:ext>
            </a:extLst>
          </p:cNvPr>
          <p:cNvSpPr>
            <a:spLocks noGrp="1"/>
          </p:cNvSpPr>
          <p:nvPr>
            <p:ph type="dt" sz="half" idx="10"/>
          </p:nvPr>
        </p:nvSpPr>
        <p:spPr/>
        <p:txBody>
          <a:bodyPr/>
          <a:lstStyle/>
          <a:p>
            <a:fld id="{2AC67997-1FE3-4646-B486-5A4C158B5C5F}" type="datetimeFigureOut">
              <a:rPr lang="en-IN" smtClean="0"/>
              <a:t>22-08-2024</a:t>
            </a:fld>
            <a:endParaRPr lang="en-IN"/>
          </a:p>
        </p:txBody>
      </p:sp>
      <p:sp>
        <p:nvSpPr>
          <p:cNvPr id="4" name="Footer Placeholder 3">
            <a:extLst>
              <a:ext uri="{FF2B5EF4-FFF2-40B4-BE49-F238E27FC236}">
                <a16:creationId xmlns:a16="http://schemas.microsoft.com/office/drawing/2014/main" id="{8FE1410B-FB90-1889-4D1B-C16C432E236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9AABF9F-0B29-A068-22D9-41A3CC27E45A}"/>
              </a:ext>
            </a:extLst>
          </p:cNvPr>
          <p:cNvSpPr>
            <a:spLocks noGrp="1"/>
          </p:cNvSpPr>
          <p:nvPr>
            <p:ph type="sldNum" sz="quarter" idx="12"/>
          </p:nvPr>
        </p:nvSpPr>
        <p:spPr/>
        <p:txBody>
          <a:bodyPr/>
          <a:lstStyle/>
          <a:p>
            <a:fld id="{BC7F8D48-789B-40D6-ACEB-5E3DE04BEAE4}" type="slidenum">
              <a:rPr lang="en-IN" smtClean="0"/>
              <a:t>‹#›</a:t>
            </a:fld>
            <a:endParaRPr lang="en-IN"/>
          </a:p>
        </p:txBody>
      </p:sp>
    </p:spTree>
    <p:extLst>
      <p:ext uri="{BB962C8B-B14F-4D97-AF65-F5344CB8AC3E}">
        <p14:creationId xmlns:p14="http://schemas.microsoft.com/office/powerpoint/2010/main" val="521169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FC76AA-5E14-34C9-E853-EB91079CF570}"/>
              </a:ext>
            </a:extLst>
          </p:cNvPr>
          <p:cNvSpPr>
            <a:spLocks noGrp="1"/>
          </p:cNvSpPr>
          <p:nvPr>
            <p:ph type="dt" sz="half" idx="10"/>
          </p:nvPr>
        </p:nvSpPr>
        <p:spPr/>
        <p:txBody>
          <a:bodyPr/>
          <a:lstStyle/>
          <a:p>
            <a:fld id="{2AC67997-1FE3-4646-B486-5A4C158B5C5F}" type="datetimeFigureOut">
              <a:rPr lang="en-IN" smtClean="0"/>
              <a:t>22-08-2024</a:t>
            </a:fld>
            <a:endParaRPr lang="en-IN"/>
          </a:p>
        </p:txBody>
      </p:sp>
      <p:sp>
        <p:nvSpPr>
          <p:cNvPr id="3" name="Footer Placeholder 2">
            <a:extLst>
              <a:ext uri="{FF2B5EF4-FFF2-40B4-BE49-F238E27FC236}">
                <a16:creationId xmlns:a16="http://schemas.microsoft.com/office/drawing/2014/main" id="{BC895B42-EB78-C61E-F89C-50A230F5EDE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B0FEEBB-492B-A519-B411-9FB2917C94DB}"/>
              </a:ext>
            </a:extLst>
          </p:cNvPr>
          <p:cNvSpPr>
            <a:spLocks noGrp="1"/>
          </p:cNvSpPr>
          <p:nvPr>
            <p:ph type="sldNum" sz="quarter" idx="12"/>
          </p:nvPr>
        </p:nvSpPr>
        <p:spPr/>
        <p:txBody>
          <a:bodyPr/>
          <a:lstStyle/>
          <a:p>
            <a:fld id="{BC7F8D48-789B-40D6-ACEB-5E3DE04BEAE4}" type="slidenum">
              <a:rPr lang="en-IN" smtClean="0"/>
              <a:t>‹#›</a:t>
            </a:fld>
            <a:endParaRPr lang="en-IN"/>
          </a:p>
        </p:txBody>
      </p:sp>
    </p:spTree>
    <p:extLst>
      <p:ext uri="{BB962C8B-B14F-4D97-AF65-F5344CB8AC3E}">
        <p14:creationId xmlns:p14="http://schemas.microsoft.com/office/powerpoint/2010/main" val="1907036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97BD6-6DB1-4A1A-81B0-A5CDC6E83F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2FA4467-AC99-7A39-647C-99CBF5AD04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666C592-9483-C563-D740-4BF7687F05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74BA-FACD-CB96-A331-9332643FA8C7}"/>
              </a:ext>
            </a:extLst>
          </p:cNvPr>
          <p:cNvSpPr>
            <a:spLocks noGrp="1"/>
          </p:cNvSpPr>
          <p:nvPr>
            <p:ph type="dt" sz="half" idx="10"/>
          </p:nvPr>
        </p:nvSpPr>
        <p:spPr/>
        <p:txBody>
          <a:bodyPr/>
          <a:lstStyle/>
          <a:p>
            <a:fld id="{2AC67997-1FE3-4646-B486-5A4C158B5C5F}" type="datetimeFigureOut">
              <a:rPr lang="en-IN" smtClean="0"/>
              <a:t>22-08-2024</a:t>
            </a:fld>
            <a:endParaRPr lang="en-IN"/>
          </a:p>
        </p:txBody>
      </p:sp>
      <p:sp>
        <p:nvSpPr>
          <p:cNvPr id="6" name="Footer Placeholder 5">
            <a:extLst>
              <a:ext uri="{FF2B5EF4-FFF2-40B4-BE49-F238E27FC236}">
                <a16:creationId xmlns:a16="http://schemas.microsoft.com/office/drawing/2014/main" id="{22265CCC-62CF-14C7-A9E5-0DB62E1511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EA8803-6961-2BFF-CA24-7A036902779C}"/>
              </a:ext>
            </a:extLst>
          </p:cNvPr>
          <p:cNvSpPr>
            <a:spLocks noGrp="1"/>
          </p:cNvSpPr>
          <p:nvPr>
            <p:ph type="sldNum" sz="quarter" idx="12"/>
          </p:nvPr>
        </p:nvSpPr>
        <p:spPr/>
        <p:txBody>
          <a:bodyPr/>
          <a:lstStyle/>
          <a:p>
            <a:fld id="{BC7F8D48-789B-40D6-ACEB-5E3DE04BEAE4}" type="slidenum">
              <a:rPr lang="en-IN" smtClean="0"/>
              <a:t>‹#›</a:t>
            </a:fld>
            <a:endParaRPr lang="en-IN"/>
          </a:p>
        </p:txBody>
      </p:sp>
    </p:spTree>
    <p:extLst>
      <p:ext uri="{BB962C8B-B14F-4D97-AF65-F5344CB8AC3E}">
        <p14:creationId xmlns:p14="http://schemas.microsoft.com/office/powerpoint/2010/main" val="1585788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3251-2488-F207-C72E-64F2694775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8786DE8-DA80-F839-FA9D-5797B25720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9D577AD-9EED-927B-3110-21F33EA479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C62935-F1CD-A1F2-DCC4-C7A61A58EFB9}"/>
              </a:ext>
            </a:extLst>
          </p:cNvPr>
          <p:cNvSpPr>
            <a:spLocks noGrp="1"/>
          </p:cNvSpPr>
          <p:nvPr>
            <p:ph type="dt" sz="half" idx="10"/>
          </p:nvPr>
        </p:nvSpPr>
        <p:spPr/>
        <p:txBody>
          <a:bodyPr/>
          <a:lstStyle/>
          <a:p>
            <a:fld id="{2AC67997-1FE3-4646-B486-5A4C158B5C5F}" type="datetimeFigureOut">
              <a:rPr lang="en-IN" smtClean="0"/>
              <a:t>22-08-2024</a:t>
            </a:fld>
            <a:endParaRPr lang="en-IN"/>
          </a:p>
        </p:txBody>
      </p:sp>
      <p:sp>
        <p:nvSpPr>
          <p:cNvPr id="6" name="Footer Placeholder 5">
            <a:extLst>
              <a:ext uri="{FF2B5EF4-FFF2-40B4-BE49-F238E27FC236}">
                <a16:creationId xmlns:a16="http://schemas.microsoft.com/office/drawing/2014/main" id="{8436FB0B-96D5-6955-E71E-C7F3E63730F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E630FE-6403-D9B6-4BA6-82E4CD3757C6}"/>
              </a:ext>
            </a:extLst>
          </p:cNvPr>
          <p:cNvSpPr>
            <a:spLocks noGrp="1"/>
          </p:cNvSpPr>
          <p:nvPr>
            <p:ph type="sldNum" sz="quarter" idx="12"/>
          </p:nvPr>
        </p:nvSpPr>
        <p:spPr/>
        <p:txBody>
          <a:bodyPr/>
          <a:lstStyle/>
          <a:p>
            <a:fld id="{BC7F8D48-789B-40D6-ACEB-5E3DE04BEAE4}" type="slidenum">
              <a:rPr lang="en-IN" smtClean="0"/>
              <a:t>‹#›</a:t>
            </a:fld>
            <a:endParaRPr lang="en-IN"/>
          </a:p>
        </p:txBody>
      </p:sp>
    </p:spTree>
    <p:extLst>
      <p:ext uri="{BB962C8B-B14F-4D97-AF65-F5344CB8AC3E}">
        <p14:creationId xmlns:p14="http://schemas.microsoft.com/office/powerpoint/2010/main" val="4070604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ADC3B1-0CD1-48A1-7B8B-6D67BA454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B15004-3B0B-5F85-E854-BED7C88A6E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CA6F86-B0C6-B398-F2D2-FF5BAC77CF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C67997-1FE3-4646-B486-5A4C158B5C5F}" type="datetimeFigureOut">
              <a:rPr lang="en-IN" smtClean="0"/>
              <a:t>22-08-2024</a:t>
            </a:fld>
            <a:endParaRPr lang="en-IN"/>
          </a:p>
        </p:txBody>
      </p:sp>
      <p:sp>
        <p:nvSpPr>
          <p:cNvPr id="5" name="Footer Placeholder 4">
            <a:extLst>
              <a:ext uri="{FF2B5EF4-FFF2-40B4-BE49-F238E27FC236}">
                <a16:creationId xmlns:a16="http://schemas.microsoft.com/office/drawing/2014/main" id="{19D17548-BE14-5D0A-B1F8-3236947171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9E30313-5988-1A13-5C94-FC96D27D07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7F8D48-789B-40D6-ACEB-5E3DE04BEAE4}" type="slidenum">
              <a:rPr lang="en-IN" smtClean="0"/>
              <a:t>‹#›</a:t>
            </a:fld>
            <a:endParaRPr lang="en-IN"/>
          </a:p>
        </p:txBody>
      </p:sp>
    </p:spTree>
    <p:extLst>
      <p:ext uri="{BB962C8B-B14F-4D97-AF65-F5344CB8AC3E}">
        <p14:creationId xmlns:p14="http://schemas.microsoft.com/office/powerpoint/2010/main" val="1356364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0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9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9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4A0A-4EB2-72C4-C7E6-FECA525BB1D6}"/>
              </a:ext>
            </a:extLst>
          </p:cNvPr>
          <p:cNvSpPr>
            <a:spLocks noGrp="1"/>
          </p:cNvSpPr>
          <p:nvPr>
            <p:ph type="ctrTitle"/>
          </p:nvPr>
        </p:nvSpPr>
        <p:spPr>
          <a:xfrm>
            <a:off x="1524000" y="675249"/>
            <a:ext cx="9144000" cy="1800665"/>
          </a:xfrm>
        </p:spPr>
        <p:txBody>
          <a:bodyPr/>
          <a:lstStyle/>
          <a:p>
            <a:r>
              <a:rPr lang="en-US" b="1" dirty="0">
                <a:latin typeface="Times New Roman" panose="02020603050405020304" pitchFamily="18" charset="0"/>
                <a:cs typeface="Times New Roman" panose="02020603050405020304" pitchFamily="18" charset="0"/>
              </a:rPr>
              <a:t>Machine Learning</a:t>
            </a:r>
            <a:endParaRPr lang="en-IN"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D4C0592-B8BB-5F57-5CB2-1FCBAE5584F3}"/>
              </a:ext>
            </a:extLst>
          </p:cNvPr>
          <p:cNvSpPr>
            <a:spLocks noGrp="1"/>
          </p:cNvSpPr>
          <p:nvPr>
            <p:ph type="subTitle" idx="1"/>
          </p:nvPr>
        </p:nvSpPr>
        <p:spPr/>
        <p:txBody>
          <a:bodyPr/>
          <a:lstStyle/>
          <a:p>
            <a:r>
              <a:rPr lang="en-US" b="1" dirty="0">
                <a:latin typeface="Times New Roman" panose="02020603050405020304" pitchFamily="18" charset="0"/>
                <a:cs typeface="Times New Roman" panose="02020603050405020304" pitchFamily="18" charset="0"/>
              </a:rPr>
              <a:t>Unit - 2</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302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94C3F-FA90-6CE1-ED60-7A32A19F9016}"/>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F3877E66-810A-F7DC-77D0-4B7DC4601474}"/>
              </a:ext>
            </a:extLst>
          </p:cNvPr>
          <p:cNvPicPr>
            <a:picLocks noGrp="1" noChangeAspect="1"/>
          </p:cNvPicPr>
          <p:nvPr>
            <p:ph idx="1"/>
          </p:nvPr>
        </p:nvPicPr>
        <p:blipFill>
          <a:blip r:embed="rId2"/>
          <a:stretch>
            <a:fillRect/>
          </a:stretch>
        </p:blipFill>
        <p:spPr>
          <a:xfrm>
            <a:off x="1" y="0"/>
            <a:ext cx="6096000" cy="3165231"/>
          </a:xfrm>
        </p:spPr>
      </p:pic>
      <p:pic>
        <p:nvPicPr>
          <p:cNvPr id="7" name="Picture 6">
            <a:extLst>
              <a:ext uri="{FF2B5EF4-FFF2-40B4-BE49-F238E27FC236}">
                <a16:creationId xmlns:a16="http://schemas.microsoft.com/office/drawing/2014/main" id="{4C93EA6C-795C-E9AF-5104-FDE6E491FB6D}"/>
              </a:ext>
            </a:extLst>
          </p:cNvPr>
          <p:cNvPicPr>
            <a:picLocks noChangeAspect="1"/>
          </p:cNvPicPr>
          <p:nvPr/>
        </p:nvPicPr>
        <p:blipFill>
          <a:blip r:embed="rId3"/>
          <a:stretch>
            <a:fillRect/>
          </a:stretch>
        </p:blipFill>
        <p:spPr>
          <a:xfrm>
            <a:off x="6353175" y="110269"/>
            <a:ext cx="5838825" cy="4925965"/>
          </a:xfrm>
          <a:prstGeom prst="rect">
            <a:avLst/>
          </a:prstGeom>
        </p:spPr>
      </p:pic>
      <p:sp>
        <p:nvSpPr>
          <p:cNvPr id="11" name="TextBox 10">
            <a:extLst>
              <a:ext uri="{FF2B5EF4-FFF2-40B4-BE49-F238E27FC236}">
                <a16:creationId xmlns:a16="http://schemas.microsoft.com/office/drawing/2014/main" id="{CCD39A74-0134-F832-3E68-37ADAAD8CDC1}"/>
              </a:ext>
            </a:extLst>
          </p:cNvPr>
          <p:cNvSpPr txBox="1"/>
          <p:nvPr/>
        </p:nvSpPr>
        <p:spPr>
          <a:xfrm>
            <a:off x="6532832" y="5547402"/>
            <a:ext cx="5659168" cy="1200329"/>
          </a:xfrm>
          <a:prstGeom prst="rect">
            <a:avLst/>
          </a:prstGeom>
          <a:noFill/>
        </p:spPr>
        <p:txBody>
          <a:bodyPr wrap="square">
            <a:spAutoFit/>
          </a:bodyPr>
          <a:lstStyle/>
          <a:p>
            <a:r>
              <a:rPr lang="en-US" dirty="0"/>
              <a:t>Using different thresholds helps us to explore how the model works and find the best way to classify emails based on your specific requirements. It’s about understanding and optimizing the model’s pattern of decision-making.</a:t>
            </a:r>
            <a:endParaRPr lang="en-IN" dirty="0"/>
          </a:p>
        </p:txBody>
      </p:sp>
      <p:pic>
        <p:nvPicPr>
          <p:cNvPr id="13" name="Picture 12">
            <a:extLst>
              <a:ext uri="{FF2B5EF4-FFF2-40B4-BE49-F238E27FC236}">
                <a16:creationId xmlns:a16="http://schemas.microsoft.com/office/drawing/2014/main" id="{F9E8ED84-F5E2-D548-0046-78D4B1616A65}"/>
              </a:ext>
            </a:extLst>
          </p:cNvPr>
          <p:cNvPicPr>
            <a:picLocks noChangeAspect="1"/>
          </p:cNvPicPr>
          <p:nvPr/>
        </p:nvPicPr>
        <p:blipFill>
          <a:blip r:embed="rId4"/>
          <a:stretch>
            <a:fillRect/>
          </a:stretch>
        </p:blipFill>
        <p:spPr>
          <a:xfrm>
            <a:off x="52388" y="3165232"/>
            <a:ext cx="6300787" cy="3692768"/>
          </a:xfrm>
          <a:prstGeom prst="rect">
            <a:avLst/>
          </a:prstGeom>
        </p:spPr>
      </p:pic>
    </p:spTree>
    <p:extLst>
      <p:ext uri="{BB962C8B-B14F-4D97-AF65-F5344CB8AC3E}">
        <p14:creationId xmlns:p14="http://schemas.microsoft.com/office/powerpoint/2010/main" val="29876094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7105B-1A5C-BAC3-DC89-C1B8ADB3DBDE}"/>
              </a:ext>
            </a:extLst>
          </p:cNvPr>
          <p:cNvSpPr>
            <a:spLocks noGrp="1"/>
          </p:cNvSpPr>
          <p:nvPr>
            <p:ph type="title"/>
          </p:nvPr>
        </p:nvSpPr>
        <p:spPr>
          <a:xfrm>
            <a:off x="838200" y="1"/>
            <a:ext cx="10515600" cy="787790"/>
          </a:xfrm>
        </p:spPr>
        <p:txBody>
          <a:bodyPr>
            <a:normAutofit/>
          </a:bodyPr>
          <a:lstStyle/>
          <a:p>
            <a:pPr algn="ctr"/>
            <a:r>
              <a:rPr lang="en-IN" sz="4000" b="1" dirty="0" err="1">
                <a:latin typeface="Times New Roman" panose="02020603050405020304" pitchFamily="18" charset="0"/>
                <a:cs typeface="Times New Roman" panose="02020603050405020304" pitchFamily="18" charset="0"/>
              </a:rPr>
              <a:t>Vapnik-Chervonenkis</a:t>
            </a:r>
            <a:r>
              <a:rPr lang="en-IN" sz="4000" b="1" dirty="0">
                <a:latin typeface="Times New Roman" panose="02020603050405020304" pitchFamily="18" charset="0"/>
                <a:cs typeface="Times New Roman" panose="02020603050405020304" pitchFamily="18" charset="0"/>
              </a:rPr>
              <a:t> Dimension:-</a:t>
            </a:r>
          </a:p>
        </p:txBody>
      </p:sp>
      <p:sp>
        <p:nvSpPr>
          <p:cNvPr id="3" name="Content Placeholder 2">
            <a:extLst>
              <a:ext uri="{FF2B5EF4-FFF2-40B4-BE49-F238E27FC236}">
                <a16:creationId xmlns:a16="http://schemas.microsoft.com/office/drawing/2014/main" id="{4121FCAA-7A52-B4D5-CAA8-0D5074CD11F9}"/>
              </a:ext>
            </a:extLst>
          </p:cNvPr>
          <p:cNvSpPr>
            <a:spLocks noGrp="1"/>
          </p:cNvSpPr>
          <p:nvPr>
            <p:ph idx="1"/>
          </p:nvPr>
        </p:nvSpPr>
        <p:spPr>
          <a:xfrm>
            <a:off x="838200" y="1639338"/>
            <a:ext cx="10515600" cy="4351338"/>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FC7DBCB-DBB1-20AF-9332-1A62FB0C1FBC}"/>
              </a:ext>
            </a:extLst>
          </p:cNvPr>
          <p:cNvPicPr>
            <a:picLocks noChangeAspect="1"/>
          </p:cNvPicPr>
          <p:nvPr/>
        </p:nvPicPr>
        <p:blipFill rotWithShape="1">
          <a:blip r:embed="rId2"/>
          <a:srcRect t="29855"/>
          <a:stretch/>
        </p:blipFill>
        <p:spPr>
          <a:xfrm>
            <a:off x="0" y="867324"/>
            <a:ext cx="6175335" cy="1348624"/>
          </a:xfrm>
          <a:prstGeom prst="rect">
            <a:avLst/>
          </a:prstGeom>
        </p:spPr>
      </p:pic>
      <p:pic>
        <p:nvPicPr>
          <p:cNvPr id="7" name="Picture 6">
            <a:extLst>
              <a:ext uri="{FF2B5EF4-FFF2-40B4-BE49-F238E27FC236}">
                <a16:creationId xmlns:a16="http://schemas.microsoft.com/office/drawing/2014/main" id="{07A7C5C0-155B-3F4F-F390-F3E7864A725C}"/>
              </a:ext>
            </a:extLst>
          </p:cNvPr>
          <p:cNvPicPr>
            <a:picLocks noChangeAspect="1"/>
          </p:cNvPicPr>
          <p:nvPr/>
        </p:nvPicPr>
        <p:blipFill>
          <a:blip r:embed="rId3"/>
          <a:stretch>
            <a:fillRect/>
          </a:stretch>
        </p:blipFill>
        <p:spPr>
          <a:xfrm>
            <a:off x="0" y="2265058"/>
            <a:ext cx="7821637" cy="4151392"/>
          </a:xfrm>
          <a:prstGeom prst="rect">
            <a:avLst/>
          </a:prstGeom>
        </p:spPr>
      </p:pic>
      <p:sp>
        <p:nvSpPr>
          <p:cNvPr id="9" name="TextBox 8">
            <a:extLst>
              <a:ext uri="{FF2B5EF4-FFF2-40B4-BE49-F238E27FC236}">
                <a16:creationId xmlns:a16="http://schemas.microsoft.com/office/drawing/2014/main" id="{87AE6278-7F2F-9118-3772-A8FD724F6267}"/>
              </a:ext>
            </a:extLst>
          </p:cNvPr>
          <p:cNvSpPr txBox="1"/>
          <p:nvPr/>
        </p:nvSpPr>
        <p:spPr>
          <a:xfrm>
            <a:off x="7821637" y="4256900"/>
            <a:ext cx="4370363" cy="2585323"/>
          </a:xfrm>
          <a:prstGeom prst="rect">
            <a:avLst/>
          </a:prstGeom>
          <a:noFill/>
        </p:spPr>
        <p:txBody>
          <a:bodyPr wrap="square">
            <a:spAutoFit/>
          </a:bodyPr>
          <a:lstStyle/>
          <a:p>
            <a:r>
              <a:rPr lang="en-US" b="1" dirty="0"/>
              <a:t>Simplified Explanation</a:t>
            </a:r>
            <a:r>
              <a:rPr lang="en-US" dirty="0"/>
              <a:t>:</a:t>
            </a:r>
            <a:br>
              <a:rPr lang="en-US" dirty="0"/>
            </a:br>
            <a:r>
              <a:rPr lang="en-US" dirty="0"/>
              <a:t>VC Dimension is a way of measuring how powerful a model is. If a model can handle and correctly separate a large number of points in any possible arrangement, it has a high VC Dimension, meaning it’s very flexible. If it can only do this for a few points, it has a lower VC Dimension, meaning it’s simpler and less flexible.</a:t>
            </a:r>
            <a:endParaRPr lang="en-IN" dirty="0"/>
          </a:p>
        </p:txBody>
      </p:sp>
    </p:spTree>
    <p:extLst>
      <p:ext uri="{BB962C8B-B14F-4D97-AF65-F5344CB8AC3E}">
        <p14:creationId xmlns:p14="http://schemas.microsoft.com/office/powerpoint/2010/main" val="4496555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EE94F-32B7-B45F-7BB0-A3C41D98FF18}"/>
              </a:ext>
            </a:extLst>
          </p:cNvPr>
          <p:cNvSpPr>
            <a:spLocks noGrp="1"/>
          </p:cNvSpPr>
          <p:nvPr>
            <p:ph type="title"/>
          </p:nvPr>
        </p:nvSpPr>
        <p:spPr>
          <a:xfrm>
            <a:off x="838200" y="-142025"/>
            <a:ext cx="10515600" cy="844061"/>
          </a:xfrm>
        </p:spPr>
        <p:txBody>
          <a:bodyPr>
            <a:normAutofit/>
          </a:bodyPr>
          <a:lstStyle/>
          <a:p>
            <a:pPr algn="ctr"/>
            <a:r>
              <a:rPr lang="en-IN" sz="2800" b="1" dirty="0" err="1">
                <a:latin typeface="Times New Roman" panose="02020603050405020304" pitchFamily="18" charset="0"/>
                <a:cs typeface="Times New Roman" panose="02020603050405020304" pitchFamily="18" charset="0"/>
              </a:rPr>
              <a:t>Vapnik-Chervonenkis</a:t>
            </a:r>
            <a:r>
              <a:rPr lang="en-IN" sz="2800" b="1" dirty="0">
                <a:latin typeface="Times New Roman" panose="02020603050405020304" pitchFamily="18" charset="0"/>
                <a:cs typeface="Times New Roman" panose="02020603050405020304" pitchFamily="18" charset="0"/>
              </a:rPr>
              <a:t> Dimension:-</a:t>
            </a:r>
            <a:endParaRPr lang="en-IN" sz="2800" dirty="0"/>
          </a:p>
        </p:txBody>
      </p:sp>
      <p:sp>
        <p:nvSpPr>
          <p:cNvPr id="3" name="Content Placeholder 2">
            <a:extLst>
              <a:ext uri="{FF2B5EF4-FFF2-40B4-BE49-F238E27FC236}">
                <a16:creationId xmlns:a16="http://schemas.microsoft.com/office/drawing/2014/main" id="{83FA318C-84D8-63C0-8832-C2F79F767DD6}"/>
              </a:ext>
            </a:extLst>
          </p:cNvPr>
          <p:cNvSpPr>
            <a:spLocks noGrp="1"/>
          </p:cNvSpPr>
          <p:nvPr>
            <p:ph idx="1"/>
          </p:nvPr>
        </p:nvSpPr>
        <p:spPr>
          <a:xfrm>
            <a:off x="838200" y="647113"/>
            <a:ext cx="10515600" cy="6006905"/>
          </a:xfrm>
        </p:spPr>
        <p:txBody>
          <a:bodyPr/>
          <a:lstStyle/>
          <a:p>
            <a:pPr marL="0" indent="0">
              <a:buNone/>
            </a:pPr>
            <a:r>
              <a:rPr lang="en-US" dirty="0"/>
              <a:t> </a:t>
            </a:r>
            <a:r>
              <a:rPr lang="en-US" sz="2000" dirty="0">
                <a:latin typeface="Times New Roman" panose="02020603050405020304" pitchFamily="18" charset="0"/>
                <a:cs typeface="Times New Roman" panose="02020603050405020304" pitchFamily="18" charset="0"/>
              </a:rPr>
              <a:t>Now, let’s come to </a:t>
            </a:r>
            <a:r>
              <a:rPr lang="en-IN" sz="2000" dirty="0">
                <a:latin typeface="Times New Roman" panose="02020603050405020304" pitchFamily="18" charset="0"/>
                <a:cs typeface="Times New Roman" panose="02020603050405020304" pitchFamily="18" charset="0"/>
              </a:rPr>
              <a:t>Axis-Aligned Rectangle:-</a:t>
            </a:r>
          </a:p>
        </p:txBody>
      </p:sp>
      <p:pic>
        <p:nvPicPr>
          <p:cNvPr id="5" name="Picture 4">
            <a:extLst>
              <a:ext uri="{FF2B5EF4-FFF2-40B4-BE49-F238E27FC236}">
                <a16:creationId xmlns:a16="http://schemas.microsoft.com/office/drawing/2014/main" id="{3EAC7EB9-4624-CA3A-C073-CC73358D1D4D}"/>
              </a:ext>
            </a:extLst>
          </p:cNvPr>
          <p:cNvPicPr>
            <a:picLocks noChangeAspect="1"/>
          </p:cNvPicPr>
          <p:nvPr/>
        </p:nvPicPr>
        <p:blipFill>
          <a:blip r:embed="rId2"/>
          <a:stretch>
            <a:fillRect/>
          </a:stretch>
        </p:blipFill>
        <p:spPr>
          <a:xfrm>
            <a:off x="343633" y="1095082"/>
            <a:ext cx="4425316" cy="2725995"/>
          </a:xfrm>
          <a:prstGeom prst="rect">
            <a:avLst/>
          </a:prstGeom>
        </p:spPr>
      </p:pic>
      <p:pic>
        <p:nvPicPr>
          <p:cNvPr id="7" name="Picture 6">
            <a:extLst>
              <a:ext uri="{FF2B5EF4-FFF2-40B4-BE49-F238E27FC236}">
                <a16:creationId xmlns:a16="http://schemas.microsoft.com/office/drawing/2014/main" id="{3F1BA015-1EA9-B27F-BADF-253B6F0685BC}"/>
              </a:ext>
            </a:extLst>
          </p:cNvPr>
          <p:cNvPicPr>
            <a:picLocks noChangeAspect="1"/>
          </p:cNvPicPr>
          <p:nvPr/>
        </p:nvPicPr>
        <p:blipFill>
          <a:blip r:embed="rId3"/>
          <a:stretch>
            <a:fillRect/>
          </a:stretch>
        </p:blipFill>
        <p:spPr>
          <a:xfrm>
            <a:off x="6631971" y="1029182"/>
            <a:ext cx="4995269" cy="2869267"/>
          </a:xfrm>
          <a:prstGeom prst="rect">
            <a:avLst/>
          </a:prstGeom>
        </p:spPr>
      </p:pic>
      <p:pic>
        <p:nvPicPr>
          <p:cNvPr id="9" name="Picture 8">
            <a:extLst>
              <a:ext uri="{FF2B5EF4-FFF2-40B4-BE49-F238E27FC236}">
                <a16:creationId xmlns:a16="http://schemas.microsoft.com/office/drawing/2014/main" id="{C43E7B7B-EED7-FEC4-E8CD-43A06C8093A5}"/>
              </a:ext>
            </a:extLst>
          </p:cNvPr>
          <p:cNvPicPr>
            <a:picLocks noChangeAspect="1"/>
          </p:cNvPicPr>
          <p:nvPr/>
        </p:nvPicPr>
        <p:blipFill>
          <a:blip r:embed="rId4"/>
          <a:stretch>
            <a:fillRect/>
          </a:stretch>
        </p:blipFill>
        <p:spPr>
          <a:xfrm>
            <a:off x="343633" y="3995224"/>
            <a:ext cx="5465824" cy="2862775"/>
          </a:xfrm>
          <a:prstGeom prst="rect">
            <a:avLst/>
          </a:prstGeom>
        </p:spPr>
      </p:pic>
      <p:pic>
        <p:nvPicPr>
          <p:cNvPr id="11" name="Picture 10">
            <a:extLst>
              <a:ext uri="{FF2B5EF4-FFF2-40B4-BE49-F238E27FC236}">
                <a16:creationId xmlns:a16="http://schemas.microsoft.com/office/drawing/2014/main" id="{612E5C50-CC94-1651-0449-A8CBD8DCCEF4}"/>
              </a:ext>
            </a:extLst>
          </p:cNvPr>
          <p:cNvPicPr>
            <a:picLocks noChangeAspect="1"/>
          </p:cNvPicPr>
          <p:nvPr/>
        </p:nvPicPr>
        <p:blipFill>
          <a:blip r:embed="rId5"/>
          <a:stretch>
            <a:fillRect/>
          </a:stretch>
        </p:blipFill>
        <p:spPr>
          <a:xfrm>
            <a:off x="6382545" y="4502222"/>
            <a:ext cx="5625551" cy="362939"/>
          </a:xfrm>
          <a:prstGeom prst="rect">
            <a:avLst/>
          </a:prstGeom>
        </p:spPr>
      </p:pic>
      <p:pic>
        <p:nvPicPr>
          <p:cNvPr id="13" name="Picture 12">
            <a:extLst>
              <a:ext uri="{FF2B5EF4-FFF2-40B4-BE49-F238E27FC236}">
                <a16:creationId xmlns:a16="http://schemas.microsoft.com/office/drawing/2014/main" id="{601189D5-C18B-2C82-DDE2-835DE9866D8D}"/>
              </a:ext>
            </a:extLst>
          </p:cNvPr>
          <p:cNvPicPr>
            <a:picLocks noChangeAspect="1"/>
          </p:cNvPicPr>
          <p:nvPr/>
        </p:nvPicPr>
        <p:blipFill>
          <a:blip r:embed="rId6"/>
          <a:stretch>
            <a:fillRect/>
          </a:stretch>
        </p:blipFill>
        <p:spPr>
          <a:xfrm>
            <a:off x="6631971" y="5259730"/>
            <a:ext cx="4577715" cy="362939"/>
          </a:xfrm>
          <a:prstGeom prst="rect">
            <a:avLst/>
          </a:prstGeom>
        </p:spPr>
      </p:pic>
    </p:spTree>
    <p:extLst>
      <p:ext uri="{BB962C8B-B14F-4D97-AF65-F5344CB8AC3E}">
        <p14:creationId xmlns:p14="http://schemas.microsoft.com/office/powerpoint/2010/main" val="31833677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D7695-F7AC-0B71-70BD-30930FA8887D}"/>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8563F892-2C67-62F0-E173-206A763387DE}"/>
              </a:ext>
            </a:extLst>
          </p:cNvPr>
          <p:cNvPicPr>
            <a:picLocks noGrp="1" noChangeAspect="1"/>
          </p:cNvPicPr>
          <p:nvPr>
            <p:ph idx="1"/>
          </p:nvPr>
        </p:nvPicPr>
        <p:blipFill>
          <a:blip r:embed="rId2"/>
          <a:stretch>
            <a:fillRect/>
          </a:stretch>
        </p:blipFill>
        <p:spPr>
          <a:xfrm>
            <a:off x="0" y="0"/>
            <a:ext cx="12192000" cy="6857999"/>
          </a:xfrm>
        </p:spPr>
      </p:pic>
    </p:spTree>
    <p:extLst>
      <p:ext uri="{BB962C8B-B14F-4D97-AF65-F5344CB8AC3E}">
        <p14:creationId xmlns:p14="http://schemas.microsoft.com/office/powerpoint/2010/main" val="14357167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54B51-AF21-D5FA-9A9D-B134A5E4E32C}"/>
              </a:ext>
            </a:extLst>
          </p:cNvPr>
          <p:cNvSpPr>
            <a:spLocks noGrp="1"/>
          </p:cNvSpPr>
          <p:nvPr>
            <p:ph type="title"/>
          </p:nvPr>
        </p:nvSpPr>
        <p:spPr>
          <a:xfrm>
            <a:off x="838200" y="1"/>
            <a:ext cx="10515600" cy="1069144"/>
          </a:xfrm>
        </p:spPr>
        <p:txBody>
          <a:bodyPr>
            <a:normAutofit fontScale="90000"/>
          </a:bodyPr>
          <a:lstStyle/>
          <a:p>
            <a:pPr algn="ctr"/>
            <a:r>
              <a:rPr lang="en-US" sz="4000" b="1" dirty="0">
                <a:latin typeface="Times New Roman" panose="02020603050405020304" pitchFamily="18" charset="0"/>
                <a:cs typeface="Times New Roman" panose="02020603050405020304" pitchFamily="18" charset="0"/>
              </a:rPr>
              <a:t>How VC Dimension is connected to generalization:-</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0780765-1667-40C0-9902-C313953E2F1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D067284-91B4-E885-4D77-5EFCE1A077DA}"/>
              </a:ext>
            </a:extLst>
          </p:cNvPr>
          <p:cNvPicPr>
            <a:picLocks noChangeAspect="1"/>
          </p:cNvPicPr>
          <p:nvPr/>
        </p:nvPicPr>
        <p:blipFill>
          <a:blip r:embed="rId2"/>
          <a:stretch>
            <a:fillRect/>
          </a:stretch>
        </p:blipFill>
        <p:spPr>
          <a:xfrm>
            <a:off x="0" y="1052511"/>
            <a:ext cx="6443003" cy="5805488"/>
          </a:xfrm>
          <a:prstGeom prst="rect">
            <a:avLst/>
          </a:prstGeom>
        </p:spPr>
      </p:pic>
      <p:sp>
        <p:nvSpPr>
          <p:cNvPr id="7" name="TextBox 6">
            <a:extLst>
              <a:ext uri="{FF2B5EF4-FFF2-40B4-BE49-F238E27FC236}">
                <a16:creationId xmlns:a16="http://schemas.microsoft.com/office/drawing/2014/main" id="{4407851F-3A12-0527-1EBF-430DC28FE5A0}"/>
              </a:ext>
            </a:extLst>
          </p:cNvPr>
          <p:cNvSpPr txBox="1"/>
          <p:nvPr/>
        </p:nvSpPr>
        <p:spPr>
          <a:xfrm>
            <a:off x="6569611" y="5380672"/>
            <a:ext cx="5743135" cy="1477328"/>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Balancing VC Dimension for Better Generalization:</a:t>
            </a:r>
          </a:p>
          <a:p>
            <a:r>
              <a:rPr lang="en-US" dirty="0">
                <a:latin typeface="Times New Roman" panose="02020603050405020304" pitchFamily="18" charset="0"/>
                <a:cs typeface="Times New Roman" panose="02020603050405020304" pitchFamily="18" charset="0"/>
              </a:rPr>
              <a:t>The goal is to find a balance in VC Dimension that allows the model to be complex enough to capture the important patterns (not underfitting) but not so complex that it overfits the data.</a:t>
            </a:r>
          </a:p>
        </p:txBody>
      </p:sp>
    </p:spTree>
    <p:extLst>
      <p:ext uri="{BB962C8B-B14F-4D97-AF65-F5344CB8AC3E}">
        <p14:creationId xmlns:p14="http://schemas.microsoft.com/office/powerpoint/2010/main" val="24076508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FBCE9-1584-ECD7-19DA-BE78B3E814D3}"/>
              </a:ext>
            </a:extLst>
          </p:cNvPr>
          <p:cNvSpPr>
            <a:spLocks noGrp="1"/>
          </p:cNvSpPr>
          <p:nvPr>
            <p:ph type="title"/>
          </p:nvPr>
        </p:nvSpPr>
        <p:spPr>
          <a:xfrm>
            <a:off x="838200" y="1"/>
            <a:ext cx="10515600" cy="562707"/>
          </a:xfrm>
        </p:spPr>
        <p:txBody>
          <a:bodyPr>
            <a:normAutofit fontScale="90000"/>
          </a:bodyPr>
          <a:lstStyle/>
          <a:p>
            <a:pPr algn="ctr"/>
            <a:r>
              <a:rPr lang="en-US" sz="4400" b="1" dirty="0">
                <a:latin typeface="Times New Roman" panose="02020603050405020304" pitchFamily="18" charset="0"/>
                <a:cs typeface="Times New Roman" panose="02020603050405020304" pitchFamily="18" charset="0"/>
              </a:rPr>
              <a:t>Regularization:-</a:t>
            </a:r>
            <a:endParaRPr lang="en-IN" dirty="0"/>
          </a:p>
        </p:txBody>
      </p:sp>
      <p:sp>
        <p:nvSpPr>
          <p:cNvPr id="3" name="Content Placeholder 2">
            <a:extLst>
              <a:ext uri="{FF2B5EF4-FFF2-40B4-BE49-F238E27FC236}">
                <a16:creationId xmlns:a16="http://schemas.microsoft.com/office/drawing/2014/main" id="{6C39C74B-FC97-4002-BCB3-373C0287E95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AA5E868-0009-209A-DD67-23278606C469}"/>
              </a:ext>
            </a:extLst>
          </p:cNvPr>
          <p:cNvPicPr>
            <a:picLocks noChangeAspect="1"/>
          </p:cNvPicPr>
          <p:nvPr/>
        </p:nvPicPr>
        <p:blipFill>
          <a:blip r:embed="rId2"/>
          <a:stretch>
            <a:fillRect/>
          </a:stretch>
        </p:blipFill>
        <p:spPr>
          <a:xfrm>
            <a:off x="647114" y="681038"/>
            <a:ext cx="9481624" cy="6176962"/>
          </a:xfrm>
          <a:prstGeom prst="rect">
            <a:avLst/>
          </a:prstGeom>
        </p:spPr>
      </p:pic>
    </p:spTree>
    <p:extLst>
      <p:ext uri="{BB962C8B-B14F-4D97-AF65-F5344CB8AC3E}">
        <p14:creationId xmlns:p14="http://schemas.microsoft.com/office/powerpoint/2010/main" val="41916341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13201-C952-A112-0379-460D82B16F9A}"/>
              </a:ext>
            </a:extLst>
          </p:cNvPr>
          <p:cNvSpPr>
            <a:spLocks noGrp="1"/>
          </p:cNvSpPr>
          <p:nvPr>
            <p:ph type="title"/>
          </p:nvPr>
        </p:nvSpPr>
        <p:spPr>
          <a:xfrm>
            <a:off x="838200" y="1"/>
            <a:ext cx="10515600" cy="681036"/>
          </a:xfrm>
        </p:spPr>
        <p:txBody>
          <a:bodyPr>
            <a:normAutofit fontScale="90000"/>
          </a:bodyPr>
          <a:lstStyle/>
          <a:p>
            <a:pPr algn="ctr"/>
            <a:r>
              <a:rPr lang="en-US" sz="4400" b="1" dirty="0">
                <a:latin typeface="Times New Roman" panose="02020603050405020304" pitchFamily="18" charset="0"/>
                <a:cs typeface="Times New Roman" panose="02020603050405020304" pitchFamily="18" charset="0"/>
              </a:rPr>
              <a:t>Regularization:-</a:t>
            </a:r>
            <a:endParaRPr lang="en-IN" dirty="0"/>
          </a:p>
        </p:txBody>
      </p:sp>
      <p:sp>
        <p:nvSpPr>
          <p:cNvPr id="3" name="Content Placeholder 2">
            <a:extLst>
              <a:ext uri="{FF2B5EF4-FFF2-40B4-BE49-F238E27FC236}">
                <a16:creationId xmlns:a16="http://schemas.microsoft.com/office/drawing/2014/main" id="{FC868512-BA01-EA02-CA1D-D9E3EFEB9DC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07A04A2-6A20-BB7C-1798-48841978F004}"/>
              </a:ext>
            </a:extLst>
          </p:cNvPr>
          <p:cNvPicPr>
            <a:picLocks noChangeAspect="1"/>
          </p:cNvPicPr>
          <p:nvPr/>
        </p:nvPicPr>
        <p:blipFill>
          <a:blip r:embed="rId2"/>
          <a:stretch>
            <a:fillRect/>
          </a:stretch>
        </p:blipFill>
        <p:spPr>
          <a:xfrm>
            <a:off x="0" y="681038"/>
            <a:ext cx="6657943" cy="4919661"/>
          </a:xfrm>
          <a:prstGeom prst="rect">
            <a:avLst/>
          </a:prstGeom>
        </p:spPr>
      </p:pic>
      <p:pic>
        <p:nvPicPr>
          <p:cNvPr id="7" name="Picture 6">
            <a:extLst>
              <a:ext uri="{FF2B5EF4-FFF2-40B4-BE49-F238E27FC236}">
                <a16:creationId xmlns:a16="http://schemas.microsoft.com/office/drawing/2014/main" id="{80476270-0816-E90F-C7F6-6A5244650A24}"/>
              </a:ext>
            </a:extLst>
          </p:cNvPr>
          <p:cNvPicPr>
            <a:picLocks noChangeAspect="1"/>
          </p:cNvPicPr>
          <p:nvPr/>
        </p:nvPicPr>
        <p:blipFill>
          <a:blip r:embed="rId3"/>
          <a:stretch>
            <a:fillRect/>
          </a:stretch>
        </p:blipFill>
        <p:spPr>
          <a:xfrm>
            <a:off x="6096000" y="5317590"/>
            <a:ext cx="6096000" cy="1540410"/>
          </a:xfrm>
          <a:prstGeom prst="rect">
            <a:avLst/>
          </a:prstGeom>
        </p:spPr>
      </p:pic>
    </p:spTree>
    <p:extLst>
      <p:ext uri="{BB962C8B-B14F-4D97-AF65-F5344CB8AC3E}">
        <p14:creationId xmlns:p14="http://schemas.microsoft.com/office/powerpoint/2010/main" val="4853755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9363F-8ABF-3B7B-B4E2-F5ECF4026281}"/>
              </a:ext>
            </a:extLst>
          </p:cNvPr>
          <p:cNvSpPr>
            <a:spLocks noGrp="1"/>
          </p:cNvSpPr>
          <p:nvPr>
            <p:ph type="title"/>
          </p:nvPr>
        </p:nvSpPr>
        <p:spPr>
          <a:xfrm>
            <a:off x="838200" y="1"/>
            <a:ext cx="10515600" cy="562707"/>
          </a:xfrm>
        </p:spPr>
        <p:txBody>
          <a:bodyPr>
            <a:normAutofit fontScale="90000"/>
          </a:bodyPr>
          <a:lstStyle/>
          <a:p>
            <a:pPr algn="ctr"/>
            <a:r>
              <a:rPr lang="en-US" sz="4000" b="1" dirty="0">
                <a:latin typeface="Times New Roman" panose="02020603050405020304" pitchFamily="18" charset="0"/>
                <a:cs typeface="Times New Roman" panose="02020603050405020304" pitchFamily="18" charset="0"/>
              </a:rPr>
              <a:t>Regularization:-</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5FF60AF-225D-54C8-09B5-FE98B5D015D7}"/>
              </a:ext>
            </a:extLst>
          </p:cNvPr>
          <p:cNvSpPr>
            <a:spLocks noGrp="1"/>
          </p:cNvSpPr>
          <p:nvPr>
            <p:ph idx="1"/>
          </p:nvPr>
        </p:nvSpPr>
        <p:spPr>
          <a:xfrm>
            <a:off x="562707" y="745588"/>
            <a:ext cx="11352627" cy="5838092"/>
          </a:xfrm>
        </p:spPr>
        <p:txBody>
          <a:bodyPr/>
          <a:lstStyle/>
          <a:p>
            <a:pPr marL="0" indent="0">
              <a:buNone/>
            </a:pPr>
            <a:r>
              <a:rPr lang="en-US" dirty="0"/>
              <a:t> </a:t>
            </a:r>
            <a:endParaRPr lang="en-IN" dirty="0"/>
          </a:p>
        </p:txBody>
      </p:sp>
      <p:pic>
        <p:nvPicPr>
          <p:cNvPr id="17" name="Picture 16">
            <a:extLst>
              <a:ext uri="{FF2B5EF4-FFF2-40B4-BE49-F238E27FC236}">
                <a16:creationId xmlns:a16="http://schemas.microsoft.com/office/drawing/2014/main" id="{3906EC78-3B74-0849-6042-49C6F0979DB9}"/>
              </a:ext>
            </a:extLst>
          </p:cNvPr>
          <p:cNvPicPr>
            <a:picLocks noChangeAspect="1"/>
          </p:cNvPicPr>
          <p:nvPr/>
        </p:nvPicPr>
        <p:blipFill>
          <a:blip r:embed="rId2"/>
          <a:stretch>
            <a:fillRect/>
          </a:stretch>
        </p:blipFill>
        <p:spPr>
          <a:xfrm>
            <a:off x="135990" y="1024158"/>
            <a:ext cx="4589055" cy="1719042"/>
          </a:xfrm>
          <a:prstGeom prst="rect">
            <a:avLst/>
          </a:prstGeom>
        </p:spPr>
      </p:pic>
      <p:pic>
        <p:nvPicPr>
          <p:cNvPr id="19" name="Picture 18">
            <a:extLst>
              <a:ext uri="{FF2B5EF4-FFF2-40B4-BE49-F238E27FC236}">
                <a16:creationId xmlns:a16="http://schemas.microsoft.com/office/drawing/2014/main" id="{97CA11B2-7FD8-1802-1CC3-3BCC5BD06432}"/>
              </a:ext>
            </a:extLst>
          </p:cNvPr>
          <p:cNvPicPr>
            <a:picLocks noChangeAspect="1"/>
          </p:cNvPicPr>
          <p:nvPr/>
        </p:nvPicPr>
        <p:blipFill>
          <a:blip r:embed="rId3"/>
          <a:stretch>
            <a:fillRect/>
          </a:stretch>
        </p:blipFill>
        <p:spPr>
          <a:xfrm>
            <a:off x="4403188" y="1019908"/>
            <a:ext cx="7788812" cy="5838091"/>
          </a:xfrm>
          <a:prstGeom prst="rect">
            <a:avLst/>
          </a:prstGeom>
        </p:spPr>
      </p:pic>
    </p:spTree>
    <p:extLst>
      <p:ext uri="{BB962C8B-B14F-4D97-AF65-F5344CB8AC3E}">
        <p14:creationId xmlns:p14="http://schemas.microsoft.com/office/powerpoint/2010/main" val="36112031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35211-8FF9-D176-5180-22F06A3BB7D5}"/>
              </a:ext>
            </a:extLst>
          </p:cNvPr>
          <p:cNvSpPr>
            <a:spLocks noGrp="1"/>
          </p:cNvSpPr>
          <p:nvPr>
            <p:ph type="title"/>
          </p:nvPr>
        </p:nvSpPr>
        <p:spPr>
          <a:xfrm>
            <a:off x="838200" y="1"/>
            <a:ext cx="10515600" cy="520504"/>
          </a:xfrm>
        </p:spPr>
        <p:txBody>
          <a:bodyPr>
            <a:normAutofit fontScale="90000"/>
          </a:bodyPr>
          <a:lstStyle/>
          <a:p>
            <a:pPr algn="ctr"/>
            <a:r>
              <a:rPr lang="en-US" sz="4000" b="1" dirty="0">
                <a:latin typeface="Times New Roman" panose="02020603050405020304" pitchFamily="18" charset="0"/>
                <a:cs typeface="Times New Roman" panose="02020603050405020304" pitchFamily="18" charset="0"/>
              </a:rPr>
              <a:t>Regularization:-</a:t>
            </a:r>
            <a:endParaRPr lang="en-IN" sz="4000" dirty="0"/>
          </a:p>
        </p:txBody>
      </p:sp>
      <p:sp>
        <p:nvSpPr>
          <p:cNvPr id="3" name="Content Placeholder 2">
            <a:extLst>
              <a:ext uri="{FF2B5EF4-FFF2-40B4-BE49-F238E27FC236}">
                <a16:creationId xmlns:a16="http://schemas.microsoft.com/office/drawing/2014/main" id="{5180FFE5-09AA-19AC-1327-D1C096AB01B9}"/>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992122FF-CF9B-F76C-F79A-1DBE06832E73}"/>
              </a:ext>
            </a:extLst>
          </p:cNvPr>
          <p:cNvPicPr>
            <a:picLocks noChangeAspect="1"/>
          </p:cNvPicPr>
          <p:nvPr/>
        </p:nvPicPr>
        <p:blipFill>
          <a:blip r:embed="rId2"/>
          <a:stretch>
            <a:fillRect/>
          </a:stretch>
        </p:blipFill>
        <p:spPr>
          <a:xfrm>
            <a:off x="0" y="845160"/>
            <a:ext cx="5834062" cy="4351338"/>
          </a:xfrm>
          <a:prstGeom prst="rect">
            <a:avLst/>
          </a:prstGeom>
        </p:spPr>
      </p:pic>
      <p:pic>
        <p:nvPicPr>
          <p:cNvPr id="9" name="Picture 8">
            <a:extLst>
              <a:ext uri="{FF2B5EF4-FFF2-40B4-BE49-F238E27FC236}">
                <a16:creationId xmlns:a16="http://schemas.microsoft.com/office/drawing/2014/main" id="{971EF9ED-56CD-2612-978D-FCF2675983AE}"/>
              </a:ext>
            </a:extLst>
          </p:cNvPr>
          <p:cNvPicPr>
            <a:picLocks noChangeAspect="1"/>
          </p:cNvPicPr>
          <p:nvPr/>
        </p:nvPicPr>
        <p:blipFill>
          <a:blip r:embed="rId3"/>
          <a:stretch>
            <a:fillRect/>
          </a:stretch>
        </p:blipFill>
        <p:spPr>
          <a:xfrm>
            <a:off x="5834062" y="1825625"/>
            <a:ext cx="6357938" cy="5032373"/>
          </a:xfrm>
          <a:prstGeom prst="rect">
            <a:avLst/>
          </a:prstGeom>
        </p:spPr>
      </p:pic>
    </p:spTree>
    <p:extLst>
      <p:ext uri="{BB962C8B-B14F-4D97-AF65-F5344CB8AC3E}">
        <p14:creationId xmlns:p14="http://schemas.microsoft.com/office/powerpoint/2010/main" val="13036315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C1622-B2EF-699D-8AEE-7682241F4C91}"/>
              </a:ext>
            </a:extLst>
          </p:cNvPr>
          <p:cNvSpPr>
            <a:spLocks noGrp="1"/>
          </p:cNvSpPr>
          <p:nvPr>
            <p:ph type="title"/>
          </p:nvPr>
        </p:nvSpPr>
        <p:spPr>
          <a:xfrm>
            <a:off x="838200" y="1"/>
            <a:ext cx="10515600" cy="681036"/>
          </a:xfrm>
        </p:spPr>
        <p:txBody>
          <a:bodyPr>
            <a:normAutofit/>
          </a:bodyPr>
          <a:lstStyle/>
          <a:p>
            <a:pPr algn="ctr"/>
            <a:r>
              <a:rPr lang="en-US" sz="4000" b="1" dirty="0">
                <a:latin typeface="Times New Roman" panose="02020603050405020304" pitchFamily="18" charset="0"/>
                <a:cs typeface="Times New Roman" panose="02020603050405020304" pitchFamily="18" charset="0"/>
              </a:rPr>
              <a:t>Regularization:-</a:t>
            </a:r>
            <a:endParaRPr lang="en-IN" sz="4000" dirty="0"/>
          </a:p>
        </p:txBody>
      </p:sp>
      <p:sp>
        <p:nvSpPr>
          <p:cNvPr id="3" name="Content Placeholder 2">
            <a:extLst>
              <a:ext uri="{FF2B5EF4-FFF2-40B4-BE49-F238E27FC236}">
                <a16:creationId xmlns:a16="http://schemas.microsoft.com/office/drawing/2014/main" id="{0C7CC022-D6AB-E819-F865-C9F930576309}"/>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79C58E2D-C8B4-7441-E010-90780782BF45}"/>
              </a:ext>
            </a:extLst>
          </p:cNvPr>
          <p:cNvPicPr>
            <a:picLocks noChangeAspect="1"/>
          </p:cNvPicPr>
          <p:nvPr/>
        </p:nvPicPr>
        <p:blipFill>
          <a:blip r:embed="rId2"/>
          <a:stretch>
            <a:fillRect/>
          </a:stretch>
        </p:blipFill>
        <p:spPr>
          <a:xfrm>
            <a:off x="476396" y="1138066"/>
            <a:ext cx="4182648" cy="1375117"/>
          </a:xfrm>
          <a:prstGeom prst="rect">
            <a:avLst/>
          </a:prstGeom>
        </p:spPr>
      </p:pic>
      <p:sp>
        <p:nvSpPr>
          <p:cNvPr id="9" name="TextBox 8">
            <a:extLst>
              <a:ext uri="{FF2B5EF4-FFF2-40B4-BE49-F238E27FC236}">
                <a16:creationId xmlns:a16="http://schemas.microsoft.com/office/drawing/2014/main" id="{3C35A45E-5721-0372-1336-08C24FC6B852}"/>
              </a:ext>
            </a:extLst>
          </p:cNvPr>
          <p:cNvSpPr txBox="1"/>
          <p:nvPr/>
        </p:nvSpPr>
        <p:spPr>
          <a:xfrm>
            <a:off x="504386" y="2800965"/>
            <a:ext cx="11687614" cy="1754326"/>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 this example, Ridge Regression reduces the cost function by balancing the prediction error (SSE) and the regularization penalty. The model with a weight of 4 has a lower total cost compared to the model with a weight of 5, demonstrating the benefit of regularization in reducing the overall cost.</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Benefits of reducing the cost:-</a:t>
            </a:r>
          </a:p>
          <a:p>
            <a:endParaRPr lang="en-IN" b="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DBD2534C-18CE-8110-1292-5462AD684677}"/>
              </a:ext>
            </a:extLst>
          </p:cNvPr>
          <p:cNvPicPr>
            <a:picLocks noChangeAspect="1"/>
          </p:cNvPicPr>
          <p:nvPr/>
        </p:nvPicPr>
        <p:blipFill>
          <a:blip r:embed="rId3"/>
          <a:stretch>
            <a:fillRect/>
          </a:stretch>
        </p:blipFill>
        <p:spPr>
          <a:xfrm>
            <a:off x="3699804" y="3962591"/>
            <a:ext cx="6963506" cy="2901931"/>
          </a:xfrm>
          <a:prstGeom prst="rect">
            <a:avLst/>
          </a:prstGeom>
        </p:spPr>
      </p:pic>
    </p:spTree>
    <p:extLst>
      <p:ext uri="{BB962C8B-B14F-4D97-AF65-F5344CB8AC3E}">
        <p14:creationId xmlns:p14="http://schemas.microsoft.com/office/powerpoint/2010/main" val="4096202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20AA2-A01A-1650-0E06-504FD32A1EDA}"/>
              </a:ext>
            </a:extLst>
          </p:cNvPr>
          <p:cNvSpPr>
            <a:spLocks noGrp="1"/>
          </p:cNvSpPr>
          <p:nvPr>
            <p:ph type="title"/>
          </p:nvPr>
        </p:nvSpPr>
        <p:spPr>
          <a:xfrm>
            <a:off x="838200" y="1"/>
            <a:ext cx="10515600" cy="681036"/>
          </a:xfrm>
        </p:spPr>
        <p:txBody>
          <a:bodyPr>
            <a:normAutofit fontScale="90000"/>
          </a:bodyPr>
          <a:lstStyle/>
          <a:p>
            <a:pPr algn="ctr"/>
            <a:r>
              <a:rPr lang="en-US" sz="4400" b="1" dirty="0">
                <a:latin typeface="Times New Roman" panose="02020603050405020304" pitchFamily="18" charset="0"/>
                <a:cs typeface="Times New Roman" panose="02020603050405020304" pitchFamily="18" charset="0"/>
              </a:rPr>
              <a:t>Regularization:-</a:t>
            </a:r>
            <a:endParaRPr lang="en-IN" dirty="0"/>
          </a:p>
        </p:txBody>
      </p:sp>
      <p:sp>
        <p:nvSpPr>
          <p:cNvPr id="3" name="Content Placeholder 2">
            <a:extLst>
              <a:ext uri="{FF2B5EF4-FFF2-40B4-BE49-F238E27FC236}">
                <a16:creationId xmlns:a16="http://schemas.microsoft.com/office/drawing/2014/main" id="{DF681BD6-EBA7-57EC-0D0E-763C59DE06A2}"/>
              </a:ext>
            </a:extLst>
          </p:cNvPr>
          <p:cNvSpPr>
            <a:spLocks noGrp="1"/>
          </p:cNvSpPr>
          <p:nvPr>
            <p:ph idx="1"/>
          </p:nvPr>
        </p:nvSpPr>
        <p:spPr>
          <a:xfrm>
            <a:off x="295421" y="801858"/>
            <a:ext cx="11633981" cy="5824025"/>
          </a:xfrm>
        </p:spPr>
        <p:txBody>
          <a:bodyPr/>
          <a:lstStyle/>
          <a:p>
            <a:pPr marL="0" indent="0">
              <a:buNone/>
            </a:pPr>
            <a:r>
              <a:rPr lang="en-US" dirty="0">
                <a:latin typeface="Times New Roman" panose="02020603050405020304" pitchFamily="18" charset="0"/>
                <a:cs typeface="Times New Roman" panose="02020603050405020304" pitchFamily="18" charset="0"/>
              </a:rPr>
              <a:t>Now, lets come to </a:t>
            </a:r>
            <a:r>
              <a:rPr lang="en-IN" dirty="0">
                <a:latin typeface="Times New Roman" panose="02020603050405020304" pitchFamily="18" charset="0"/>
                <a:cs typeface="Times New Roman" panose="02020603050405020304" pitchFamily="18" charset="0"/>
              </a:rPr>
              <a:t>Lasso Regression:-</a:t>
            </a:r>
          </a:p>
        </p:txBody>
      </p:sp>
      <p:pic>
        <p:nvPicPr>
          <p:cNvPr id="5" name="Picture 4">
            <a:extLst>
              <a:ext uri="{FF2B5EF4-FFF2-40B4-BE49-F238E27FC236}">
                <a16:creationId xmlns:a16="http://schemas.microsoft.com/office/drawing/2014/main" id="{F9BC0203-CBF4-C152-60C8-977974081A5B}"/>
              </a:ext>
            </a:extLst>
          </p:cNvPr>
          <p:cNvPicPr>
            <a:picLocks noChangeAspect="1"/>
          </p:cNvPicPr>
          <p:nvPr/>
        </p:nvPicPr>
        <p:blipFill>
          <a:blip r:embed="rId2"/>
          <a:stretch>
            <a:fillRect/>
          </a:stretch>
        </p:blipFill>
        <p:spPr>
          <a:xfrm>
            <a:off x="295421" y="1383396"/>
            <a:ext cx="6780628" cy="5474604"/>
          </a:xfrm>
          <a:prstGeom prst="rect">
            <a:avLst/>
          </a:prstGeom>
        </p:spPr>
      </p:pic>
      <p:pic>
        <p:nvPicPr>
          <p:cNvPr id="7" name="Picture 6">
            <a:extLst>
              <a:ext uri="{FF2B5EF4-FFF2-40B4-BE49-F238E27FC236}">
                <a16:creationId xmlns:a16="http://schemas.microsoft.com/office/drawing/2014/main" id="{E3D5A888-2CAF-D984-A884-CFB1E8EBDE87}"/>
              </a:ext>
            </a:extLst>
          </p:cNvPr>
          <p:cNvPicPr>
            <a:picLocks noChangeAspect="1"/>
          </p:cNvPicPr>
          <p:nvPr/>
        </p:nvPicPr>
        <p:blipFill>
          <a:blip r:embed="rId3"/>
          <a:stretch>
            <a:fillRect/>
          </a:stretch>
        </p:blipFill>
        <p:spPr>
          <a:xfrm>
            <a:off x="6710289" y="1383396"/>
            <a:ext cx="5481711" cy="5450340"/>
          </a:xfrm>
          <a:prstGeom prst="rect">
            <a:avLst/>
          </a:prstGeom>
        </p:spPr>
      </p:pic>
    </p:spTree>
    <p:extLst>
      <p:ext uri="{BB962C8B-B14F-4D97-AF65-F5344CB8AC3E}">
        <p14:creationId xmlns:p14="http://schemas.microsoft.com/office/powerpoint/2010/main" val="3663213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A098E-04AF-3A97-65F0-A9072FAA1724}"/>
              </a:ext>
            </a:extLst>
          </p:cNvPr>
          <p:cNvSpPr>
            <a:spLocks noGrp="1"/>
          </p:cNvSpPr>
          <p:nvPr>
            <p:ph type="title"/>
          </p:nvPr>
        </p:nvSpPr>
        <p:spPr>
          <a:xfrm>
            <a:off x="838200" y="1"/>
            <a:ext cx="10515600" cy="998805"/>
          </a:xfrm>
        </p:spPr>
        <p:txBody>
          <a:bodyPr/>
          <a:lstStyle/>
          <a:p>
            <a:pPr algn="ctr"/>
            <a:r>
              <a:rPr lang="en-US" b="1" dirty="0">
                <a:latin typeface="Times New Roman" panose="02020603050405020304" pitchFamily="18" charset="0"/>
                <a:cs typeface="Times New Roman" panose="02020603050405020304" pitchFamily="18" charset="0"/>
              </a:rPr>
              <a:t>Benefits of Using an ROC Curve:-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09F7B89-4CA1-E1F4-735F-47D601AFE21C}"/>
              </a:ext>
            </a:extLst>
          </p:cNvPr>
          <p:cNvSpPr>
            <a:spLocks noGrp="1"/>
          </p:cNvSpPr>
          <p:nvPr>
            <p:ph idx="1"/>
          </p:nvPr>
        </p:nvSpPr>
        <p:spPr>
          <a:xfrm>
            <a:off x="239151" y="1139483"/>
            <a:ext cx="11662117" cy="5718516"/>
          </a:xfrm>
        </p:spPr>
        <p:txBody>
          <a:bodyPr/>
          <a:lstStyle/>
          <a:p>
            <a:pPr marL="342900" indent="-342900">
              <a:buFont typeface="+mj-lt"/>
              <a:buAutoNum type="arabicPeriod"/>
            </a:pPr>
            <a:r>
              <a:rPr lang="en-US" sz="1800" b="1" dirty="0">
                <a:latin typeface="Times New Roman" panose="02020603050405020304" pitchFamily="18" charset="0"/>
                <a:cs typeface="Times New Roman" panose="02020603050405020304" pitchFamily="18" charset="0"/>
              </a:rPr>
              <a:t>Visualize Model Performance</a:t>
            </a:r>
            <a:r>
              <a:rPr lang="en-US" sz="1800" dirty="0">
                <a:latin typeface="Times New Roman" panose="02020603050405020304" pitchFamily="18" charset="0"/>
                <a:cs typeface="Times New Roman" panose="02020603050405020304" pitchFamily="18" charset="0"/>
              </a:rPr>
              <a:t>: The ROC curve provides a visual representation of a model's performance across all possible thresholds, allowing you to see how well it distinguishes between positive and negative classes.</a:t>
            </a:r>
          </a:p>
          <a:p>
            <a:pPr marL="342900" indent="-342900">
              <a:buFont typeface="+mj-lt"/>
              <a:buAutoNum type="arabicPeriod"/>
            </a:pPr>
            <a:r>
              <a:rPr lang="en-US" sz="1800" b="1" dirty="0">
                <a:latin typeface="Times New Roman" panose="02020603050405020304" pitchFamily="18" charset="0"/>
                <a:cs typeface="Times New Roman" panose="02020603050405020304" pitchFamily="18" charset="0"/>
              </a:rPr>
              <a:t>Compare Models</a:t>
            </a:r>
            <a:r>
              <a:rPr lang="en-US" sz="1800" dirty="0">
                <a:latin typeface="Times New Roman" panose="02020603050405020304" pitchFamily="18" charset="0"/>
                <a:cs typeface="Times New Roman" panose="02020603050405020304" pitchFamily="18" charset="0"/>
              </a:rPr>
              <a:t>: You can use the ROC curve to compare multiple models. A model with a curve closer to the top-left corner generally has better performance.</a:t>
            </a:r>
          </a:p>
          <a:p>
            <a:pPr marL="514350"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843A3397-A9DD-0753-C3A6-1840118C563C}"/>
              </a:ext>
            </a:extLst>
          </p:cNvPr>
          <p:cNvPicPr>
            <a:picLocks noChangeAspect="1"/>
          </p:cNvPicPr>
          <p:nvPr/>
        </p:nvPicPr>
        <p:blipFill>
          <a:blip r:embed="rId2"/>
          <a:stretch>
            <a:fillRect/>
          </a:stretch>
        </p:blipFill>
        <p:spPr>
          <a:xfrm>
            <a:off x="3902466" y="2377439"/>
            <a:ext cx="5157128" cy="4480559"/>
          </a:xfrm>
          <a:prstGeom prst="rect">
            <a:avLst/>
          </a:prstGeom>
        </p:spPr>
      </p:pic>
    </p:spTree>
    <p:extLst>
      <p:ext uri="{BB962C8B-B14F-4D97-AF65-F5344CB8AC3E}">
        <p14:creationId xmlns:p14="http://schemas.microsoft.com/office/powerpoint/2010/main" val="23021074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51300-1A31-299C-9046-5D7A10004375}"/>
              </a:ext>
            </a:extLst>
          </p:cNvPr>
          <p:cNvSpPr>
            <a:spLocks noGrp="1"/>
          </p:cNvSpPr>
          <p:nvPr>
            <p:ph type="title"/>
          </p:nvPr>
        </p:nvSpPr>
        <p:spPr>
          <a:xfrm>
            <a:off x="838200" y="1"/>
            <a:ext cx="10515600" cy="681036"/>
          </a:xfrm>
        </p:spPr>
        <p:txBody>
          <a:bodyPr>
            <a:normAutofit fontScale="90000"/>
          </a:bodyPr>
          <a:lstStyle/>
          <a:p>
            <a:pPr algn="ctr"/>
            <a:r>
              <a:rPr lang="en-US" sz="4400" b="1" dirty="0">
                <a:latin typeface="Times New Roman" panose="02020603050405020304" pitchFamily="18" charset="0"/>
                <a:cs typeface="Times New Roman" panose="02020603050405020304" pitchFamily="18" charset="0"/>
              </a:rPr>
              <a:t>Regularization:-</a:t>
            </a:r>
            <a:endParaRPr lang="en-IN" dirty="0"/>
          </a:p>
        </p:txBody>
      </p:sp>
      <p:sp>
        <p:nvSpPr>
          <p:cNvPr id="3" name="Content Placeholder 2">
            <a:extLst>
              <a:ext uri="{FF2B5EF4-FFF2-40B4-BE49-F238E27FC236}">
                <a16:creationId xmlns:a16="http://schemas.microsoft.com/office/drawing/2014/main" id="{B789456B-04B4-56B8-AE59-A559BB5C240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63951B5-9CB1-8E3D-5C17-AB92FF95A8B6}"/>
              </a:ext>
            </a:extLst>
          </p:cNvPr>
          <p:cNvPicPr>
            <a:picLocks noChangeAspect="1"/>
          </p:cNvPicPr>
          <p:nvPr/>
        </p:nvPicPr>
        <p:blipFill>
          <a:blip r:embed="rId2"/>
          <a:stretch>
            <a:fillRect/>
          </a:stretch>
        </p:blipFill>
        <p:spPr>
          <a:xfrm>
            <a:off x="0" y="1180366"/>
            <a:ext cx="5480539" cy="5677633"/>
          </a:xfrm>
          <a:prstGeom prst="rect">
            <a:avLst/>
          </a:prstGeom>
        </p:spPr>
      </p:pic>
      <p:pic>
        <p:nvPicPr>
          <p:cNvPr id="7" name="Picture 6">
            <a:extLst>
              <a:ext uri="{FF2B5EF4-FFF2-40B4-BE49-F238E27FC236}">
                <a16:creationId xmlns:a16="http://schemas.microsoft.com/office/drawing/2014/main" id="{4CD8E5F1-B3C5-E115-6AB5-9CCD0878D417}"/>
              </a:ext>
            </a:extLst>
          </p:cNvPr>
          <p:cNvPicPr>
            <a:picLocks noChangeAspect="1"/>
          </p:cNvPicPr>
          <p:nvPr/>
        </p:nvPicPr>
        <p:blipFill>
          <a:blip r:embed="rId3"/>
          <a:stretch>
            <a:fillRect/>
          </a:stretch>
        </p:blipFill>
        <p:spPr>
          <a:xfrm>
            <a:off x="4825219" y="2867880"/>
            <a:ext cx="7183902" cy="3954342"/>
          </a:xfrm>
          <a:prstGeom prst="rect">
            <a:avLst/>
          </a:prstGeom>
        </p:spPr>
      </p:pic>
    </p:spTree>
    <p:extLst>
      <p:ext uri="{BB962C8B-B14F-4D97-AF65-F5344CB8AC3E}">
        <p14:creationId xmlns:p14="http://schemas.microsoft.com/office/powerpoint/2010/main" val="31988201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909B-57F1-3F99-9D32-CA3169EB1B11}"/>
              </a:ext>
            </a:extLst>
          </p:cNvPr>
          <p:cNvSpPr>
            <a:spLocks noGrp="1"/>
          </p:cNvSpPr>
          <p:nvPr>
            <p:ph type="title"/>
          </p:nvPr>
        </p:nvSpPr>
        <p:spPr>
          <a:xfrm>
            <a:off x="838200" y="1"/>
            <a:ext cx="10515600" cy="681036"/>
          </a:xfrm>
        </p:spPr>
        <p:txBody>
          <a:bodyPr>
            <a:normAutofit fontScale="90000"/>
          </a:bodyPr>
          <a:lstStyle/>
          <a:p>
            <a:pPr algn="ctr"/>
            <a:r>
              <a:rPr lang="en-US" sz="4400" b="1" dirty="0">
                <a:latin typeface="Times New Roman" panose="02020603050405020304" pitchFamily="18" charset="0"/>
                <a:cs typeface="Times New Roman" panose="02020603050405020304" pitchFamily="18" charset="0"/>
              </a:rPr>
              <a:t>Regularization:-</a:t>
            </a:r>
            <a:endParaRPr lang="en-IN" dirty="0"/>
          </a:p>
        </p:txBody>
      </p:sp>
      <p:sp>
        <p:nvSpPr>
          <p:cNvPr id="3" name="Content Placeholder 2">
            <a:extLst>
              <a:ext uri="{FF2B5EF4-FFF2-40B4-BE49-F238E27FC236}">
                <a16:creationId xmlns:a16="http://schemas.microsoft.com/office/drawing/2014/main" id="{417D8B5C-1BFD-EAA8-015F-8C5C8988AF3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BD4D332-E776-4B3B-FB5C-667BE7F0EE6E}"/>
              </a:ext>
            </a:extLst>
          </p:cNvPr>
          <p:cNvPicPr>
            <a:picLocks noChangeAspect="1"/>
          </p:cNvPicPr>
          <p:nvPr/>
        </p:nvPicPr>
        <p:blipFill>
          <a:blip r:embed="rId2"/>
          <a:stretch>
            <a:fillRect/>
          </a:stretch>
        </p:blipFill>
        <p:spPr>
          <a:xfrm>
            <a:off x="0" y="787791"/>
            <a:ext cx="12191999" cy="6070208"/>
          </a:xfrm>
          <a:prstGeom prst="rect">
            <a:avLst/>
          </a:prstGeom>
        </p:spPr>
      </p:pic>
    </p:spTree>
    <p:extLst>
      <p:ext uri="{BB962C8B-B14F-4D97-AF65-F5344CB8AC3E}">
        <p14:creationId xmlns:p14="http://schemas.microsoft.com/office/powerpoint/2010/main" val="29445386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0312-B007-C46E-1890-63C5BAE81DF4}"/>
              </a:ext>
            </a:extLst>
          </p:cNvPr>
          <p:cNvSpPr>
            <a:spLocks noGrp="1"/>
          </p:cNvSpPr>
          <p:nvPr>
            <p:ph type="title"/>
          </p:nvPr>
        </p:nvSpPr>
        <p:spPr>
          <a:xfrm>
            <a:off x="838200" y="1"/>
            <a:ext cx="10515600" cy="681036"/>
          </a:xfrm>
        </p:spPr>
        <p:txBody>
          <a:bodyPr>
            <a:normAutofit fontScale="90000"/>
          </a:bodyPr>
          <a:lstStyle/>
          <a:p>
            <a:pPr algn="ctr"/>
            <a:r>
              <a:rPr lang="en-US" sz="4400" b="1" dirty="0">
                <a:latin typeface="Times New Roman" panose="02020603050405020304" pitchFamily="18" charset="0"/>
                <a:cs typeface="Times New Roman" panose="02020603050405020304" pitchFamily="18" charset="0"/>
              </a:rPr>
              <a:t>Regularization:-</a:t>
            </a:r>
            <a:endParaRPr lang="en-IN" dirty="0"/>
          </a:p>
        </p:txBody>
      </p:sp>
      <p:sp>
        <p:nvSpPr>
          <p:cNvPr id="3" name="Content Placeholder 2">
            <a:extLst>
              <a:ext uri="{FF2B5EF4-FFF2-40B4-BE49-F238E27FC236}">
                <a16:creationId xmlns:a16="http://schemas.microsoft.com/office/drawing/2014/main" id="{39651E2B-F328-082B-955D-BFA7D118F6D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11555EC-1F75-BBB2-4852-0B4A0CE56ECA}"/>
              </a:ext>
            </a:extLst>
          </p:cNvPr>
          <p:cNvPicPr>
            <a:picLocks noChangeAspect="1"/>
          </p:cNvPicPr>
          <p:nvPr/>
        </p:nvPicPr>
        <p:blipFill>
          <a:blip r:embed="rId2"/>
          <a:stretch>
            <a:fillRect/>
          </a:stretch>
        </p:blipFill>
        <p:spPr>
          <a:xfrm>
            <a:off x="0" y="681037"/>
            <a:ext cx="7104185" cy="3260115"/>
          </a:xfrm>
          <a:prstGeom prst="rect">
            <a:avLst/>
          </a:prstGeom>
        </p:spPr>
      </p:pic>
      <p:pic>
        <p:nvPicPr>
          <p:cNvPr id="7" name="Picture 6">
            <a:extLst>
              <a:ext uri="{FF2B5EF4-FFF2-40B4-BE49-F238E27FC236}">
                <a16:creationId xmlns:a16="http://schemas.microsoft.com/office/drawing/2014/main" id="{28502A38-1FEA-1141-2E2A-81079567043A}"/>
              </a:ext>
            </a:extLst>
          </p:cNvPr>
          <p:cNvPicPr>
            <a:picLocks noChangeAspect="1"/>
          </p:cNvPicPr>
          <p:nvPr/>
        </p:nvPicPr>
        <p:blipFill>
          <a:blip r:embed="rId3"/>
          <a:stretch>
            <a:fillRect/>
          </a:stretch>
        </p:blipFill>
        <p:spPr>
          <a:xfrm>
            <a:off x="5908430" y="1097281"/>
            <a:ext cx="6283569" cy="5760720"/>
          </a:xfrm>
          <a:prstGeom prst="rect">
            <a:avLst/>
          </a:prstGeom>
        </p:spPr>
      </p:pic>
    </p:spTree>
    <p:extLst>
      <p:ext uri="{BB962C8B-B14F-4D97-AF65-F5344CB8AC3E}">
        <p14:creationId xmlns:p14="http://schemas.microsoft.com/office/powerpoint/2010/main" val="12496360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06D3C-675E-E8B1-D72E-634B77690EAB}"/>
              </a:ext>
            </a:extLst>
          </p:cNvPr>
          <p:cNvSpPr>
            <a:spLocks noGrp="1"/>
          </p:cNvSpPr>
          <p:nvPr>
            <p:ph type="title"/>
          </p:nvPr>
        </p:nvSpPr>
        <p:spPr>
          <a:xfrm>
            <a:off x="838200" y="1"/>
            <a:ext cx="10515600" cy="681036"/>
          </a:xfrm>
        </p:spPr>
        <p:txBody>
          <a:bodyPr>
            <a:normAutofit fontScale="90000"/>
          </a:bodyPr>
          <a:lstStyle/>
          <a:p>
            <a:pPr algn="ctr"/>
            <a:r>
              <a:rPr lang="en-US" sz="4400" b="1" dirty="0">
                <a:latin typeface="Times New Roman" panose="02020603050405020304" pitchFamily="18" charset="0"/>
                <a:cs typeface="Times New Roman" panose="02020603050405020304" pitchFamily="18" charset="0"/>
              </a:rPr>
              <a:t>Regularization (Lasso Example):-</a:t>
            </a:r>
            <a:endParaRPr lang="en-IN" dirty="0"/>
          </a:p>
        </p:txBody>
      </p:sp>
      <p:sp>
        <p:nvSpPr>
          <p:cNvPr id="3" name="Content Placeholder 2">
            <a:extLst>
              <a:ext uri="{FF2B5EF4-FFF2-40B4-BE49-F238E27FC236}">
                <a16:creationId xmlns:a16="http://schemas.microsoft.com/office/drawing/2014/main" id="{A87C0ECF-A9E8-43B1-D117-DD2CE40790C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B2059CE-AABF-E6FB-717E-669C0D3304D1}"/>
              </a:ext>
            </a:extLst>
          </p:cNvPr>
          <p:cNvPicPr>
            <a:picLocks noChangeAspect="1"/>
          </p:cNvPicPr>
          <p:nvPr/>
        </p:nvPicPr>
        <p:blipFill>
          <a:blip r:embed="rId2"/>
          <a:stretch>
            <a:fillRect/>
          </a:stretch>
        </p:blipFill>
        <p:spPr>
          <a:xfrm>
            <a:off x="0" y="779420"/>
            <a:ext cx="7398873" cy="6078580"/>
          </a:xfrm>
          <a:prstGeom prst="rect">
            <a:avLst/>
          </a:prstGeom>
        </p:spPr>
      </p:pic>
    </p:spTree>
    <p:extLst>
      <p:ext uri="{BB962C8B-B14F-4D97-AF65-F5344CB8AC3E}">
        <p14:creationId xmlns:p14="http://schemas.microsoft.com/office/powerpoint/2010/main" val="4696177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2787E-21C6-25AB-9291-33ADBAA46BC4}"/>
              </a:ext>
            </a:extLst>
          </p:cNvPr>
          <p:cNvSpPr>
            <a:spLocks noGrp="1"/>
          </p:cNvSpPr>
          <p:nvPr>
            <p:ph type="title"/>
          </p:nvPr>
        </p:nvSpPr>
        <p:spPr>
          <a:xfrm>
            <a:off x="838200" y="1"/>
            <a:ext cx="10515600" cy="681036"/>
          </a:xfrm>
        </p:spPr>
        <p:txBody>
          <a:bodyPr>
            <a:normAutofit/>
          </a:bodyPr>
          <a:lstStyle/>
          <a:p>
            <a:pPr algn="ctr"/>
            <a:r>
              <a:rPr lang="en-US" sz="4000" b="1" dirty="0">
                <a:latin typeface="Times New Roman" panose="02020603050405020304" pitchFamily="18" charset="0"/>
                <a:cs typeface="Times New Roman" panose="02020603050405020304" pitchFamily="18" charset="0"/>
              </a:rPr>
              <a:t>Regularization (Ridge Example):-</a:t>
            </a:r>
            <a:endParaRPr lang="en-IN" sz="4000" dirty="0"/>
          </a:p>
        </p:txBody>
      </p:sp>
      <p:sp>
        <p:nvSpPr>
          <p:cNvPr id="3" name="Content Placeholder 2">
            <a:extLst>
              <a:ext uri="{FF2B5EF4-FFF2-40B4-BE49-F238E27FC236}">
                <a16:creationId xmlns:a16="http://schemas.microsoft.com/office/drawing/2014/main" id="{20AD6133-4957-99B8-B5E7-FF12B21FB7C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57084FD-398D-B685-D5E1-F3A41E29EB2F}"/>
              </a:ext>
            </a:extLst>
          </p:cNvPr>
          <p:cNvPicPr>
            <a:picLocks noChangeAspect="1"/>
          </p:cNvPicPr>
          <p:nvPr/>
        </p:nvPicPr>
        <p:blipFill>
          <a:blip r:embed="rId2"/>
          <a:stretch>
            <a:fillRect/>
          </a:stretch>
        </p:blipFill>
        <p:spPr>
          <a:xfrm>
            <a:off x="281354" y="681037"/>
            <a:ext cx="7638757" cy="6176962"/>
          </a:xfrm>
          <a:prstGeom prst="rect">
            <a:avLst/>
          </a:prstGeom>
        </p:spPr>
      </p:pic>
    </p:spTree>
    <p:extLst>
      <p:ext uri="{BB962C8B-B14F-4D97-AF65-F5344CB8AC3E}">
        <p14:creationId xmlns:p14="http://schemas.microsoft.com/office/powerpoint/2010/main" val="27816660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79ED-26E1-78DF-F80D-2FC658B174E5}"/>
              </a:ext>
            </a:extLst>
          </p:cNvPr>
          <p:cNvSpPr>
            <a:spLocks noGrp="1"/>
          </p:cNvSpPr>
          <p:nvPr>
            <p:ph type="title"/>
          </p:nvPr>
        </p:nvSpPr>
        <p:spPr>
          <a:xfrm>
            <a:off x="211015" y="1"/>
            <a:ext cx="11844997" cy="681036"/>
          </a:xfrm>
        </p:spPr>
        <p:txBody>
          <a:bodyPr>
            <a:normAutofit/>
          </a:bodyPr>
          <a:lstStyle/>
          <a:p>
            <a:pPr algn="ctr"/>
            <a:r>
              <a:rPr lang="en-US" sz="3600" b="1" dirty="0">
                <a:latin typeface="Times New Roman" panose="02020603050405020304" pitchFamily="18" charset="0"/>
                <a:cs typeface="Times New Roman" panose="02020603050405020304" pitchFamily="18" charset="0"/>
              </a:rPr>
              <a:t>Key differences between LASSO and Ridge Regression:-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8976720-00C1-1A99-E5E5-E19F6FA6AE49}"/>
              </a:ext>
            </a:extLst>
          </p:cNvPr>
          <p:cNvSpPr>
            <a:spLocks noGrp="1"/>
          </p:cNvSpPr>
          <p:nvPr>
            <p:ph idx="1"/>
          </p:nvPr>
        </p:nvSpPr>
        <p:spPr>
          <a:xfrm>
            <a:off x="436098" y="844062"/>
            <a:ext cx="11338560" cy="5669280"/>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F0B05A1-6063-EB21-D0C6-E64B132D9F67}"/>
              </a:ext>
            </a:extLst>
          </p:cNvPr>
          <p:cNvPicPr>
            <a:picLocks noChangeAspect="1"/>
          </p:cNvPicPr>
          <p:nvPr/>
        </p:nvPicPr>
        <p:blipFill>
          <a:blip r:embed="rId2"/>
          <a:stretch>
            <a:fillRect/>
          </a:stretch>
        </p:blipFill>
        <p:spPr>
          <a:xfrm>
            <a:off x="0" y="681038"/>
            <a:ext cx="5936566" cy="3919098"/>
          </a:xfrm>
          <a:prstGeom prst="rect">
            <a:avLst/>
          </a:prstGeom>
        </p:spPr>
      </p:pic>
      <p:pic>
        <p:nvPicPr>
          <p:cNvPr id="7" name="Picture 6">
            <a:extLst>
              <a:ext uri="{FF2B5EF4-FFF2-40B4-BE49-F238E27FC236}">
                <a16:creationId xmlns:a16="http://schemas.microsoft.com/office/drawing/2014/main" id="{B457B305-80E1-8875-7B39-3183445A7825}"/>
              </a:ext>
            </a:extLst>
          </p:cNvPr>
          <p:cNvPicPr>
            <a:picLocks noChangeAspect="1"/>
          </p:cNvPicPr>
          <p:nvPr/>
        </p:nvPicPr>
        <p:blipFill>
          <a:blip r:embed="rId3"/>
          <a:stretch>
            <a:fillRect/>
          </a:stretch>
        </p:blipFill>
        <p:spPr>
          <a:xfrm>
            <a:off x="0" y="4779573"/>
            <a:ext cx="5936566" cy="1554332"/>
          </a:xfrm>
          <a:prstGeom prst="rect">
            <a:avLst/>
          </a:prstGeom>
        </p:spPr>
      </p:pic>
      <p:pic>
        <p:nvPicPr>
          <p:cNvPr id="9" name="Picture 8">
            <a:extLst>
              <a:ext uri="{FF2B5EF4-FFF2-40B4-BE49-F238E27FC236}">
                <a16:creationId xmlns:a16="http://schemas.microsoft.com/office/drawing/2014/main" id="{652B8014-E4EF-7E72-AEF2-983154A99C1C}"/>
              </a:ext>
            </a:extLst>
          </p:cNvPr>
          <p:cNvPicPr>
            <a:picLocks noChangeAspect="1"/>
          </p:cNvPicPr>
          <p:nvPr/>
        </p:nvPicPr>
        <p:blipFill>
          <a:blip r:embed="rId4"/>
          <a:stretch>
            <a:fillRect/>
          </a:stretch>
        </p:blipFill>
        <p:spPr>
          <a:xfrm>
            <a:off x="6096000" y="4047465"/>
            <a:ext cx="6096000" cy="2810533"/>
          </a:xfrm>
          <a:prstGeom prst="rect">
            <a:avLst/>
          </a:prstGeom>
        </p:spPr>
      </p:pic>
    </p:spTree>
    <p:extLst>
      <p:ext uri="{BB962C8B-B14F-4D97-AF65-F5344CB8AC3E}">
        <p14:creationId xmlns:p14="http://schemas.microsoft.com/office/powerpoint/2010/main" val="2921872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DEE38-C5E0-B6FA-9A91-726AF34E9A29}"/>
              </a:ext>
            </a:extLst>
          </p:cNvPr>
          <p:cNvSpPr>
            <a:spLocks noGrp="1"/>
          </p:cNvSpPr>
          <p:nvPr>
            <p:ph type="title"/>
          </p:nvPr>
        </p:nvSpPr>
        <p:spPr>
          <a:xfrm>
            <a:off x="838200" y="1"/>
            <a:ext cx="10515600" cy="942534"/>
          </a:xfrm>
        </p:spPr>
        <p:txBody>
          <a:bodyPr/>
          <a:lstStyle/>
          <a:p>
            <a:pPr algn="ctr"/>
            <a:r>
              <a:rPr lang="en-US" b="1" dirty="0">
                <a:latin typeface="Times New Roman" panose="02020603050405020304" pitchFamily="18" charset="0"/>
                <a:cs typeface="Times New Roman" panose="02020603050405020304" pitchFamily="18" charset="0"/>
              </a:rPr>
              <a:t>Benefits of Using an ROC Curve:-</a:t>
            </a:r>
            <a:endParaRPr lang="en-IN" dirty="0"/>
          </a:p>
        </p:txBody>
      </p:sp>
      <p:sp>
        <p:nvSpPr>
          <p:cNvPr id="3" name="Content Placeholder 2">
            <a:extLst>
              <a:ext uri="{FF2B5EF4-FFF2-40B4-BE49-F238E27FC236}">
                <a16:creationId xmlns:a16="http://schemas.microsoft.com/office/drawing/2014/main" id="{80127B4C-D9A3-6B9E-54BD-9086F0764CF3}"/>
              </a:ext>
            </a:extLst>
          </p:cNvPr>
          <p:cNvSpPr>
            <a:spLocks noGrp="1"/>
          </p:cNvSpPr>
          <p:nvPr>
            <p:ph idx="1"/>
          </p:nvPr>
        </p:nvSpPr>
        <p:spPr>
          <a:xfrm>
            <a:off x="838200" y="1153551"/>
            <a:ext cx="5590735" cy="5570806"/>
          </a:xfrm>
        </p:spPr>
        <p:txBody>
          <a:bodyPr>
            <a:normAutofit lnSpcReduction="10000"/>
          </a:bodyPr>
          <a:lstStyle/>
          <a:p>
            <a:pPr marL="457200" indent="-457200">
              <a:buAutoNum type="arabicPeriod" startAt="3"/>
            </a:pPr>
            <a:r>
              <a:rPr lang="en-US" sz="1900" b="1" dirty="0">
                <a:latin typeface="Times New Roman" panose="02020603050405020304" pitchFamily="18" charset="0"/>
                <a:cs typeface="Times New Roman" panose="02020603050405020304" pitchFamily="18" charset="0"/>
              </a:rPr>
              <a:t>The ROC curve helps you find the best threshold for your specific needs. </a:t>
            </a:r>
          </a:p>
          <a:p>
            <a:endParaRPr lang="en-US" sz="800" b="1"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Choosing an Optimal Threshold with the ROC Curve</a:t>
            </a:r>
          </a:p>
          <a:p>
            <a:pPr>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Visual Evaluation</a:t>
            </a:r>
            <a:r>
              <a:rPr lang="en-US" sz="1900" dirty="0">
                <a:latin typeface="Times New Roman" panose="02020603050405020304" pitchFamily="18" charset="0"/>
                <a:cs typeface="Times New Roman" panose="02020603050405020304" pitchFamily="18" charset="0"/>
              </a:rPr>
              <a:t>: By plotting the ROC curve, you can see how the model performs at different thresholds.</a:t>
            </a:r>
          </a:p>
          <a:p>
            <a:pPr>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Trade-offs</a:t>
            </a:r>
            <a:r>
              <a:rPr lang="en-US" sz="1900" dirty="0">
                <a:latin typeface="Times New Roman" panose="02020603050405020304" pitchFamily="18" charset="0"/>
                <a:cs typeface="Times New Roman" panose="02020603050405020304" pitchFamily="18" charset="0"/>
              </a:rPr>
              <a:t>: You can visualize the trade-offs between true positive rate and specificity false positive rate.</a:t>
            </a:r>
          </a:p>
          <a:p>
            <a:pPr>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Finding the Best Point</a:t>
            </a:r>
            <a:r>
              <a:rPr lang="en-US" sz="1900" dirty="0">
                <a:latin typeface="Times New Roman" panose="02020603050405020304" pitchFamily="18" charset="0"/>
                <a:cs typeface="Times New Roman" panose="02020603050405020304" pitchFamily="18" charset="0"/>
              </a:rPr>
              <a:t>: Look for the point on the ROC curve that is closest to the top-left corner. This point represents the best balance between sensitivity and specificity.</a:t>
            </a:r>
          </a:p>
          <a:p>
            <a:pPr>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Optimal Threshold Example</a:t>
            </a:r>
            <a:r>
              <a:rPr lang="en-US" sz="1900" dirty="0">
                <a:latin typeface="Times New Roman" panose="02020603050405020304" pitchFamily="18" charset="0"/>
                <a:cs typeface="Times New Roman" panose="02020603050405020304" pitchFamily="18" charset="0"/>
              </a:rPr>
              <a:t>:</a:t>
            </a:r>
          </a:p>
          <a:p>
            <a:pPr lvl="1"/>
            <a:r>
              <a:rPr lang="en-US" sz="1900" b="1" dirty="0">
                <a:latin typeface="Times New Roman" panose="02020603050405020304" pitchFamily="18" charset="0"/>
                <a:cs typeface="Times New Roman" panose="02020603050405020304" pitchFamily="18" charset="0"/>
              </a:rPr>
              <a:t>If 0.5 works best</a:t>
            </a:r>
            <a:r>
              <a:rPr lang="en-US" sz="1900" dirty="0">
                <a:latin typeface="Times New Roman" panose="02020603050405020304" pitchFamily="18" charset="0"/>
                <a:cs typeface="Times New Roman" panose="02020603050405020304" pitchFamily="18" charset="0"/>
              </a:rPr>
              <a:t>: Suppose the ROC curve shows that the threshold of 0.5 gives a high true positive rate with a low false positive rate. You would choose 0.5 because it provides a good balance for your model.</a:t>
            </a:r>
          </a:p>
          <a:p>
            <a:endParaRPr lang="en-IN" dirty="0"/>
          </a:p>
        </p:txBody>
      </p:sp>
      <p:pic>
        <p:nvPicPr>
          <p:cNvPr id="5" name="Picture 4">
            <a:extLst>
              <a:ext uri="{FF2B5EF4-FFF2-40B4-BE49-F238E27FC236}">
                <a16:creationId xmlns:a16="http://schemas.microsoft.com/office/drawing/2014/main" id="{E01CB7AC-D632-4696-4C9E-C31956CDCE52}"/>
              </a:ext>
            </a:extLst>
          </p:cNvPr>
          <p:cNvPicPr>
            <a:picLocks noChangeAspect="1"/>
          </p:cNvPicPr>
          <p:nvPr/>
        </p:nvPicPr>
        <p:blipFill rotWithShape="1">
          <a:blip r:embed="rId2"/>
          <a:srcRect t="1992"/>
          <a:stretch/>
        </p:blipFill>
        <p:spPr>
          <a:xfrm>
            <a:off x="6428935" y="1153550"/>
            <a:ext cx="5763065" cy="5317587"/>
          </a:xfrm>
          <a:prstGeom prst="rect">
            <a:avLst/>
          </a:prstGeom>
        </p:spPr>
      </p:pic>
    </p:spTree>
    <p:extLst>
      <p:ext uri="{BB962C8B-B14F-4D97-AF65-F5344CB8AC3E}">
        <p14:creationId xmlns:p14="http://schemas.microsoft.com/office/powerpoint/2010/main" val="101777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91C6B-E26F-C7B2-E77C-7CDDC04508E6}"/>
              </a:ext>
            </a:extLst>
          </p:cNvPr>
          <p:cNvSpPr>
            <a:spLocks noGrp="1"/>
          </p:cNvSpPr>
          <p:nvPr>
            <p:ph type="title"/>
          </p:nvPr>
        </p:nvSpPr>
        <p:spPr>
          <a:xfrm>
            <a:off x="838200" y="1"/>
            <a:ext cx="10515600" cy="1336430"/>
          </a:xfrm>
        </p:spPr>
        <p:txBody>
          <a:bodyPr/>
          <a:lstStyle/>
          <a:p>
            <a:pPr algn="ctr"/>
            <a:r>
              <a:rPr lang="en-US" b="1" i="0" dirty="0">
                <a:effectLst/>
                <a:latin typeface="Times New Roman" panose="02020603050405020304" pitchFamily="18" charset="0"/>
                <a:cs typeface="Times New Roman" panose="02020603050405020304" pitchFamily="18" charset="0"/>
              </a:rPr>
              <a:t>Area Under Curve (AUC) Curve:</a:t>
            </a:r>
            <a:br>
              <a:rPr lang="en-US" b="1" i="0" dirty="0">
                <a:effectLst/>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850F68B-AA54-C2D1-FE00-EA97F2BECDBE}"/>
              </a:ext>
            </a:extLst>
          </p:cNvPr>
          <p:cNvSpPr>
            <a:spLocks noGrp="1"/>
          </p:cNvSpPr>
          <p:nvPr>
            <p:ph idx="1"/>
          </p:nvPr>
        </p:nvSpPr>
        <p:spPr>
          <a:xfrm>
            <a:off x="0" y="787791"/>
            <a:ext cx="12192000" cy="6070208"/>
          </a:xfrm>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AUC is a single scalar value that quantifies the overall performance of the model across all possible thresholds.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summarizes the information provided by the ROC curve into a single number, making it easier to compare different models. </a:t>
            </a:r>
          </a:p>
          <a:p>
            <a:endParaRPr lang="en-IN" dirty="0"/>
          </a:p>
        </p:txBody>
      </p:sp>
      <p:pic>
        <p:nvPicPr>
          <p:cNvPr id="5" name="Picture 4">
            <a:extLst>
              <a:ext uri="{FF2B5EF4-FFF2-40B4-BE49-F238E27FC236}">
                <a16:creationId xmlns:a16="http://schemas.microsoft.com/office/drawing/2014/main" id="{DD275FC5-B83D-380F-29FC-C28912201F27}"/>
              </a:ext>
            </a:extLst>
          </p:cNvPr>
          <p:cNvPicPr>
            <a:picLocks noChangeAspect="1"/>
          </p:cNvPicPr>
          <p:nvPr/>
        </p:nvPicPr>
        <p:blipFill>
          <a:blip r:embed="rId2"/>
          <a:stretch>
            <a:fillRect/>
          </a:stretch>
        </p:blipFill>
        <p:spPr>
          <a:xfrm>
            <a:off x="0" y="1408105"/>
            <a:ext cx="5747825" cy="3993889"/>
          </a:xfrm>
          <a:prstGeom prst="rect">
            <a:avLst/>
          </a:prstGeom>
        </p:spPr>
      </p:pic>
      <p:pic>
        <p:nvPicPr>
          <p:cNvPr id="7" name="Picture 6">
            <a:extLst>
              <a:ext uri="{FF2B5EF4-FFF2-40B4-BE49-F238E27FC236}">
                <a16:creationId xmlns:a16="http://schemas.microsoft.com/office/drawing/2014/main" id="{5B0E54C9-4621-4C2B-FB6B-745B801F25CC}"/>
              </a:ext>
            </a:extLst>
          </p:cNvPr>
          <p:cNvPicPr>
            <a:picLocks noChangeAspect="1"/>
          </p:cNvPicPr>
          <p:nvPr/>
        </p:nvPicPr>
        <p:blipFill>
          <a:blip r:embed="rId3"/>
          <a:stretch>
            <a:fillRect/>
          </a:stretch>
        </p:blipFill>
        <p:spPr>
          <a:xfrm>
            <a:off x="6270088" y="1408105"/>
            <a:ext cx="5921912" cy="4192741"/>
          </a:xfrm>
          <a:prstGeom prst="rect">
            <a:avLst/>
          </a:prstGeom>
        </p:spPr>
      </p:pic>
      <p:sp>
        <p:nvSpPr>
          <p:cNvPr id="11" name="TextBox 10">
            <a:extLst>
              <a:ext uri="{FF2B5EF4-FFF2-40B4-BE49-F238E27FC236}">
                <a16:creationId xmlns:a16="http://schemas.microsoft.com/office/drawing/2014/main" id="{C98B9DA1-1F16-990F-04DF-0E655EA2C246}"/>
              </a:ext>
            </a:extLst>
          </p:cNvPr>
          <p:cNvSpPr txBox="1"/>
          <p:nvPr/>
        </p:nvSpPr>
        <p:spPr>
          <a:xfrm>
            <a:off x="276666" y="5600846"/>
            <a:ext cx="11290494" cy="923330"/>
          </a:xfrm>
          <a:prstGeom prst="rect">
            <a:avLst/>
          </a:prstGeom>
          <a:noFill/>
        </p:spPr>
        <p:txBody>
          <a:bodyPr wrap="square">
            <a:spAutoFit/>
          </a:bodyPr>
          <a:lstStyle/>
          <a:p>
            <a:r>
              <a:rPr lang="en-US" dirty="0"/>
              <a:t>Imagine a medical test designed to detect a disease:</a:t>
            </a:r>
          </a:p>
          <a:p>
            <a:pPr>
              <a:buFont typeface="Arial" panose="020B0604020202020204" pitchFamily="34" charset="0"/>
              <a:buChar char="•"/>
            </a:pPr>
            <a:r>
              <a:rPr lang="en-US" b="1" dirty="0"/>
              <a:t>High AUC (e.g., 0.95)</a:t>
            </a:r>
            <a:r>
              <a:rPr lang="en-US" dirty="0"/>
              <a:t>: Indicates that the test is very good at distinguishing between healthy and diseased patients.</a:t>
            </a:r>
          </a:p>
          <a:p>
            <a:pPr>
              <a:buFont typeface="Arial" panose="020B0604020202020204" pitchFamily="34" charset="0"/>
              <a:buChar char="•"/>
            </a:pPr>
            <a:r>
              <a:rPr lang="en-US" b="1" dirty="0"/>
              <a:t>Low AUC (e.g., 0.55)</a:t>
            </a:r>
            <a:r>
              <a:rPr lang="en-US" dirty="0"/>
              <a:t>: Suggests the test doesn't perform much better than random guessing.</a:t>
            </a:r>
          </a:p>
        </p:txBody>
      </p:sp>
    </p:spTree>
    <p:extLst>
      <p:ext uri="{BB962C8B-B14F-4D97-AF65-F5344CB8AC3E}">
        <p14:creationId xmlns:p14="http://schemas.microsoft.com/office/powerpoint/2010/main" val="2395722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756D-41EA-C923-DDAA-481F268A9B06}"/>
              </a:ext>
            </a:extLst>
          </p:cNvPr>
          <p:cNvSpPr>
            <a:spLocks noGrp="1"/>
          </p:cNvSpPr>
          <p:nvPr>
            <p:ph type="title"/>
          </p:nvPr>
        </p:nvSpPr>
        <p:spPr>
          <a:xfrm>
            <a:off x="838200" y="1"/>
            <a:ext cx="10515600" cy="1153550"/>
          </a:xfrm>
        </p:spPr>
        <p:txBody>
          <a:bodyPr/>
          <a:lstStyle/>
          <a:p>
            <a:pPr algn="ctr"/>
            <a:r>
              <a:rPr lang="en-US" b="1" dirty="0">
                <a:latin typeface="Times New Roman" panose="02020603050405020304" pitchFamily="18" charset="0"/>
                <a:cs typeface="Times New Roman" panose="02020603050405020304" pitchFamily="18" charset="0"/>
              </a:rPr>
              <a:t>Area Under the Curve (AUC) Benefits:-</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221C8442-567D-C3D1-3298-C4C5E7F8F55B}"/>
              </a:ext>
            </a:extLst>
          </p:cNvPr>
          <p:cNvPicPr>
            <a:picLocks noGrp="1" noChangeAspect="1"/>
          </p:cNvPicPr>
          <p:nvPr>
            <p:ph idx="1"/>
          </p:nvPr>
        </p:nvPicPr>
        <p:blipFill>
          <a:blip r:embed="rId2"/>
          <a:stretch>
            <a:fillRect/>
          </a:stretch>
        </p:blipFill>
        <p:spPr>
          <a:xfrm>
            <a:off x="838200" y="1153551"/>
            <a:ext cx="10515600" cy="5598941"/>
          </a:xfrm>
        </p:spPr>
      </p:pic>
    </p:spTree>
    <p:extLst>
      <p:ext uri="{BB962C8B-B14F-4D97-AF65-F5344CB8AC3E}">
        <p14:creationId xmlns:p14="http://schemas.microsoft.com/office/powerpoint/2010/main" val="920430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C85F-2993-4479-FFB3-32833D10046A}"/>
              </a:ext>
            </a:extLst>
          </p:cNvPr>
          <p:cNvSpPr>
            <a:spLocks noGrp="1"/>
          </p:cNvSpPr>
          <p:nvPr>
            <p:ph type="title"/>
          </p:nvPr>
        </p:nvSpPr>
        <p:spPr>
          <a:xfrm>
            <a:off x="838200" y="1"/>
            <a:ext cx="10515600" cy="1012873"/>
          </a:xfrm>
        </p:spPr>
        <p:txBody>
          <a:bodyPr/>
          <a:lstStyle/>
          <a:p>
            <a:pPr algn="ctr"/>
            <a:r>
              <a:rPr lang="en-US" b="1" dirty="0">
                <a:latin typeface="Times New Roman" panose="02020603050405020304" pitchFamily="18" charset="0"/>
                <a:cs typeface="Times New Roman" panose="02020603050405020304" pitchFamily="18" charset="0"/>
              </a:rPr>
              <a:t>Area Under the Curve (AUC) Benefits:-</a:t>
            </a:r>
            <a:endParaRPr lang="en-IN" dirty="0"/>
          </a:p>
        </p:txBody>
      </p:sp>
      <p:pic>
        <p:nvPicPr>
          <p:cNvPr id="5" name="Content Placeholder 4">
            <a:extLst>
              <a:ext uri="{FF2B5EF4-FFF2-40B4-BE49-F238E27FC236}">
                <a16:creationId xmlns:a16="http://schemas.microsoft.com/office/drawing/2014/main" id="{E4C480AD-744C-FFC7-5351-427876F84554}"/>
              </a:ext>
            </a:extLst>
          </p:cNvPr>
          <p:cNvPicPr>
            <a:picLocks noGrp="1" noChangeAspect="1"/>
          </p:cNvPicPr>
          <p:nvPr>
            <p:ph idx="1"/>
          </p:nvPr>
        </p:nvPicPr>
        <p:blipFill>
          <a:blip r:embed="rId2"/>
          <a:stretch>
            <a:fillRect/>
          </a:stretch>
        </p:blipFill>
        <p:spPr>
          <a:xfrm>
            <a:off x="123825" y="1012874"/>
            <a:ext cx="8204249" cy="3742006"/>
          </a:xfrm>
        </p:spPr>
      </p:pic>
      <p:pic>
        <p:nvPicPr>
          <p:cNvPr id="7" name="Picture 6">
            <a:extLst>
              <a:ext uri="{FF2B5EF4-FFF2-40B4-BE49-F238E27FC236}">
                <a16:creationId xmlns:a16="http://schemas.microsoft.com/office/drawing/2014/main" id="{DE1E9642-CF68-77F2-B93C-1215532A9254}"/>
              </a:ext>
            </a:extLst>
          </p:cNvPr>
          <p:cNvPicPr>
            <a:picLocks noChangeAspect="1"/>
          </p:cNvPicPr>
          <p:nvPr/>
        </p:nvPicPr>
        <p:blipFill>
          <a:blip r:embed="rId3"/>
          <a:stretch>
            <a:fillRect/>
          </a:stretch>
        </p:blipFill>
        <p:spPr>
          <a:xfrm>
            <a:off x="123824" y="4937760"/>
            <a:ext cx="8204249" cy="1920239"/>
          </a:xfrm>
          <a:prstGeom prst="rect">
            <a:avLst/>
          </a:prstGeom>
        </p:spPr>
      </p:pic>
    </p:spTree>
    <p:extLst>
      <p:ext uri="{BB962C8B-B14F-4D97-AF65-F5344CB8AC3E}">
        <p14:creationId xmlns:p14="http://schemas.microsoft.com/office/powerpoint/2010/main" val="460534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9612F-3B3F-2314-7B6A-2366324B095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4F6D8732-4394-1600-869F-7A7A06DF48B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C0FF854-4F37-2FDF-1367-9515A193FA0F}"/>
              </a:ext>
            </a:extLst>
          </p:cNvPr>
          <p:cNvPicPr>
            <a:picLocks noChangeAspect="1"/>
          </p:cNvPicPr>
          <p:nvPr/>
        </p:nvPicPr>
        <p:blipFill>
          <a:blip r:embed="rId2"/>
          <a:stretch>
            <a:fillRect/>
          </a:stretch>
        </p:blipFill>
        <p:spPr>
          <a:xfrm>
            <a:off x="114959" y="116057"/>
            <a:ext cx="4302296" cy="4047980"/>
          </a:xfrm>
          <a:prstGeom prst="rect">
            <a:avLst/>
          </a:prstGeom>
        </p:spPr>
      </p:pic>
      <p:pic>
        <p:nvPicPr>
          <p:cNvPr id="7" name="Picture 6">
            <a:extLst>
              <a:ext uri="{FF2B5EF4-FFF2-40B4-BE49-F238E27FC236}">
                <a16:creationId xmlns:a16="http://schemas.microsoft.com/office/drawing/2014/main" id="{AA231638-9E71-6B09-2121-94DA1D136DCE}"/>
              </a:ext>
            </a:extLst>
          </p:cNvPr>
          <p:cNvPicPr>
            <a:picLocks noChangeAspect="1"/>
          </p:cNvPicPr>
          <p:nvPr/>
        </p:nvPicPr>
        <p:blipFill>
          <a:blip r:embed="rId3"/>
          <a:stretch>
            <a:fillRect/>
          </a:stretch>
        </p:blipFill>
        <p:spPr>
          <a:xfrm>
            <a:off x="0" y="4346917"/>
            <a:ext cx="9622302" cy="2511082"/>
          </a:xfrm>
          <a:prstGeom prst="rect">
            <a:avLst/>
          </a:prstGeom>
        </p:spPr>
      </p:pic>
    </p:spTree>
    <p:extLst>
      <p:ext uri="{BB962C8B-B14F-4D97-AF65-F5344CB8AC3E}">
        <p14:creationId xmlns:p14="http://schemas.microsoft.com/office/powerpoint/2010/main" val="4245539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27F59-D03E-61AC-18C7-7202C3623F47}"/>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22DB855E-1E6F-B458-119E-0140020FBDEF}"/>
              </a:ext>
            </a:extLst>
          </p:cNvPr>
          <p:cNvPicPr>
            <a:picLocks noGrp="1" noChangeAspect="1"/>
          </p:cNvPicPr>
          <p:nvPr>
            <p:ph idx="1"/>
          </p:nvPr>
        </p:nvPicPr>
        <p:blipFill>
          <a:blip r:embed="rId2"/>
          <a:stretch>
            <a:fillRect/>
          </a:stretch>
        </p:blipFill>
        <p:spPr>
          <a:xfrm>
            <a:off x="-1" y="-1"/>
            <a:ext cx="11141613" cy="6858001"/>
          </a:xfrm>
        </p:spPr>
      </p:pic>
    </p:spTree>
    <p:extLst>
      <p:ext uri="{BB962C8B-B14F-4D97-AF65-F5344CB8AC3E}">
        <p14:creationId xmlns:p14="http://schemas.microsoft.com/office/powerpoint/2010/main" val="568787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D94B4-F936-499C-4D3B-5E5DE029AD93}"/>
              </a:ext>
            </a:extLst>
          </p:cNvPr>
          <p:cNvSpPr>
            <a:spLocks noGrp="1"/>
          </p:cNvSpPr>
          <p:nvPr>
            <p:ph type="title"/>
          </p:nvPr>
        </p:nvSpPr>
        <p:spPr>
          <a:xfrm>
            <a:off x="1401871" y="4543230"/>
            <a:ext cx="10515600" cy="1325563"/>
          </a:xfrm>
        </p:spPr>
        <p:txBody>
          <a:bodyPr/>
          <a:lstStyle/>
          <a:p>
            <a:r>
              <a:rPr lang="en-US" dirty="0"/>
              <a:t>  </a:t>
            </a:r>
            <a:endParaRPr lang="en-IN" dirty="0"/>
          </a:p>
        </p:txBody>
      </p:sp>
      <p:pic>
        <p:nvPicPr>
          <p:cNvPr id="9" name="Picture 8">
            <a:extLst>
              <a:ext uri="{FF2B5EF4-FFF2-40B4-BE49-F238E27FC236}">
                <a16:creationId xmlns:a16="http://schemas.microsoft.com/office/drawing/2014/main" id="{B02D2588-FD35-D009-1D62-B1F61306BEC0}"/>
              </a:ext>
            </a:extLst>
          </p:cNvPr>
          <p:cNvPicPr>
            <a:picLocks noChangeAspect="1"/>
          </p:cNvPicPr>
          <p:nvPr/>
        </p:nvPicPr>
        <p:blipFill>
          <a:blip r:embed="rId2"/>
          <a:stretch>
            <a:fillRect/>
          </a:stretch>
        </p:blipFill>
        <p:spPr>
          <a:xfrm>
            <a:off x="-2229" y="47626"/>
            <a:ext cx="9568260" cy="3238500"/>
          </a:xfrm>
          <a:prstGeom prst="rect">
            <a:avLst/>
          </a:prstGeom>
        </p:spPr>
      </p:pic>
      <p:sp>
        <p:nvSpPr>
          <p:cNvPr id="13" name="Content Placeholder 12">
            <a:extLst>
              <a:ext uri="{FF2B5EF4-FFF2-40B4-BE49-F238E27FC236}">
                <a16:creationId xmlns:a16="http://schemas.microsoft.com/office/drawing/2014/main" id="{700EB670-0F6C-DE15-EE88-EDC27BB110EC}"/>
              </a:ext>
            </a:extLst>
          </p:cNvPr>
          <p:cNvSpPr>
            <a:spLocks noGrp="1"/>
          </p:cNvSpPr>
          <p:nvPr>
            <p:ph idx="1"/>
          </p:nvPr>
        </p:nvSpPr>
        <p:spPr>
          <a:xfrm>
            <a:off x="792534" y="1739009"/>
            <a:ext cx="10515600" cy="4351338"/>
          </a:xfrm>
        </p:spPr>
        <p:txBody>
          <a:bodyPr/>
          <a:lstStyle/>
          <a:p>
            <a:pPr marL="0" indent="0">
              <a:buNone/>
            </a:pPr>
            <a:r>
              <a:rPr lang="en-US" dirty="0"/>
              <a:t>     </a:t>
            </a:r>
            <a:endParaRPr lang="en-IN" dirty="0"/>
          </a:p>
        </p:txBody>
      </p:sp>
      <p:pic>
        <p:nvPicPr>
          <p:cNvPr id="14" name="Picture 13">
            <a:extLst>
              <a:ext uri="{FF2B5EF4-FFF2-40B4-BE49-F238E27FC236}">
                <a16:creationId xmlns:a16="http://schemas.microsoft.com/office/drawing/2014/main" id="{71956C50-C254-9082-59A0-17AC81B6E33F}"/>
              </a:ext>
            </a:extLst>
          </p:cNvPr>
          <p:cNvPicPr>
            <a:picLocks noChangeAspect="1"/>
          </p:cNvPicPr>
          <p:nvPr/>
        </p:nvPicPr>
        <p:blipFill>
          <a:blip r:embed="rId3"/>
          <a:stretch>
            <a:fillRect/>
          </a:stretch>
        </p:blipFill>
        <p:spPr>
          <a:xfrm>
            <a:off x="0" y="3286127"/>
            <a:ext cx="4881489" cy="3571874"/>
          </a:xfrm>
          <a:prstGeom prst="rect">
            <a:avLst/>
          </a:prstGeom>
        </p:spPr>
      </p:pic>
    </p:spTree>
    <p:extLst>
      <p:ext uri="{BB962C8B-B14F-4D97-AF65-F5344CB8AC3E}">
        <p14:creationId xmlns:p14="http://schemas.microsoft.com/office/powerpoint/2010/main" val="2347970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4B5BB-8612-BBAA-F820-C005C3E6C760}"/>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9177D0EA-D63B-64E5-98C4-9B0BD835CC06}"/>
              </a:ext>
            </a:extLst>
          </p:cNvPr>
          <p:cNvPicPr>
            <a:picLocks noGrp="1" noChangeAspect="1"/>
          </p:cNvPicPr>
          <p:nvPr>
            <p:ph idx="1"/>
          </p:nvPr>
        </p:nvPicPr>
        <p:blipFill>
          <a:blip r:embed="rId2"/>
          <a:stretch>
            <a:fillRect/>
          </a:stretch>
        </p:blipFill>
        <p:spPr>
          <a:xfrm>
            <a:off x="0" y="1"/>
            <a:ext cx="9200271" cy="6858000"/>
          </a:xfrm>
        </p:spPr>
      </p:pic>
    </p:spTree>
    <p:extLst>
      <p:ext uri="{BB962C8B-B14F-4D97-AF65-F5344CB8AC3E}">
        <p14:creationId xmlns:p14="http://schemas.microsoft.com/office/powerpoint/2010/main" val="3787676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DC17-D911-9522-CD31-35C6418E421C}"/>
              </a:ext>
            </a:extLst>
          </p:cNvPr>
          <p:cNvSpPr>
            <a:spLocks noGrp="1"/>
          </p:cNvSpPr>
          <p:nvPr>
            <p:ph type="title"/>
          </p:nvPr>
        </p:nvSpPr>
        <p:spPr>
          <a:xfrm>
            <a:off x="0" y="970672"/>
            <a:ext cx="12192000" cy="3207433"/>
          </a:xfrm>
        </p:spPr>
        <p:txBody>
          <a:bodyPr>
            <a:normAutofit/>
          </a:bodyPr>
          <a:lstStyle/>
          <a:p>
            <a:pPr algn="ctr"/>
            <a:r>
              <a:rPr lang="en-US" sz="5400" b="1" dirty="0">
                <a:latin typeface="Times New Roman" panose="02020603050405020304" pitchFamily="18" charset="0"/>
                <a:cs typeface="Times New Roman" panose="02020603050405020304" pitchFamily="18" charset="0"/>
              </a:rPr>
              <a:t>Accessing Classification Performance </a:t>
            </a:r>
            <a:br>
              <a:rPr lang="en-US" sz="5400" b="1" dirty="0">
                <a:latin typeface="Times New Roman" panose="02020603050405020304" pitchFamily="18" charset="0"/>
                <a:cs typeface="Times New Roman" panose="02020603050405020304" pitchFamily="18" charset="0"/>
              </a:rPr>
            </a:br>
            <a:r>
              <a:rPr lang="en-US" sz="5400" b="1" dirty="0">
                <a:latin typeface="Times New Roman" panose="02020603050405020304" pitchFamily="18" charset="0"/>
                <a:cs typeface="Times New Roman" panose="02020603050405020304" pitchFamily="18" charset="0"/>
              </a:rPr>
              <a:t>(Binary Classification)</a:t>
            </a:r>
            <a:endParaRPr lang="en-IN" sz="54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BDA2F89-A397-2464-D478-9C9E660A3BBB}"/>
              </a:ext>
            </a:extLst>
          </p:cNvPr>
          <p:cNvSpPr>
            <a:spLocks noGrp="1"/>
          </p:cNvSpPr>
          <p:nvPr>
            <p:ph type="body" idx="1"/>
          </p:nvPr>
        </p:nvSpPr>
        <p:spPr/>
        <p:txBody>
          <a:bodyPr/>
          <a:lstStyle/>
          <a:p>
            <a:r>
              <a:rPr lang="en-US" dirty="0"/>
              <a:t>   </a:t>
            </a:r>
            <a:endParaRPr lang="en-IN" dirty="0"/>
          </a:p>
        </p:txBody>
      </p:sp>
    </p:spTree>
    <p:extLst>
      <p:ext uri="{BB962C8B-B14F-4D97-AF65-F5344CB8AC3E}">
        <p14:creationId xmlns:p14="http://schemas.microsoft.com/office/powerpoint/2010/main" val="2080494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7498-B8A8-917C-0E9B-2C8DC72D6839}"/>
              </a:ext>
            </a:extLst>
          </p:cNvPr>
          <p:cNvSpPr>
            <a:spLocks noGrp="1"/>
          </p:cNvSpPr>
          <p:nvPr>
            <p:ph type="title"/>
          </p:nvPr>
        </p:nvSpPr>
        <p:spPr>
          <a:xfrm>
            <a:off x="0" y="1709738"/>
            <a:ext cx="12192000" cy="2852737"/>
          </a:xfrm>
        </p:spPr>
        <p:txBody>
          <a:bodyPr>
            <a:normAutofit/>
          </a:bodyPr>
          <a:lstStyle/>
          <a:p>
            <a:pPr algn="ctr"/>
            <a:r>
              <a:rPr lang="en-US" sz="5400" b="1" dirty="0">
                <a:latin typeface="Times New Roman" panose="02020603050405020304" pitchFamily="18" charset="0"/>
                <a:cs typeface="Times New Roman" panose="02020603050405020304" pitchFamily="18" charset="0"/>
              </a:rPr>
              <a:t>Accessing Classification Performance </a:t>
            </a:r>
            <a:br>
              <a:rPr lang="en-US" sz="5400" b="1" dirty="0">
                <a:latin typeface="Times New Roman" panose="02020603050405020304" pitchFamily="18" charset="0"/>
                <a:cs typeface="Times New Roman" panose="02020603050405020304" pitchFamily="18" charset="0"/>
              </a:rPr>
            </a:br>
            <a:r>
              <a:rPr lang="en-US" sz="5400" b="1" dirty="0">
                <a:latin typeface="Times New Roman" panose="02020603050405020304" pitchFamily="18" charset="0"/>
                <a:cs typeface="Times New Roman" panose="02020603050405020304" pitchFamily="18" charset="0"/>
              </a:rPr>
              <a:t>(Multiclass Classification)</a:t>
            </a:r>
            <a:endParaRPr lang="en-IN" sz="5400" dirty="0"/>
          </a:p>
        </p:txBody>
      </p:sp>
      <p:sp>
        <p:nvSpPr>
          <p:cNvPr id="3" name="Text Placeholder 2">
            <a:extLst>
              <a:ext uri="{FF2B5EF4-FFF2-40B4-BE49-F238E27FC236}">
                <a16:creationId xmlns:a16="http://schemas.microsoft.com/office/drawing/2014/main" id="{69874AF8-2A64-7BFA-DE4E-B5546AF4F4B0}"/>
              </a:ext>
            </a:extLst>
          </p:cNvPr>
          <p:cNvSpPr>
            <a:spLocks noGrp="1"/>
          </p:cNvSpPr>
          <p:nvPr>
            <p:ph type="body" idx="1"/>
          </p:nvPr>
        </p:nvSpPr>
        <p:spPr/>
        <p:txBody>
          <a:bodyPr/>
          <a:lstStyle/>
          <a:p>
            <a:r>
              <a:rPr lang="en-US" dirty="0"/>
              <a:t>  </a:t>
            </a:r>
            <a:endParaRPr lang="en-IN" dirty="0"/>
          </a:p>
        </p:txBody>
      </p:sp>
    </p:spTree>
    <p:extLst>
      <p:ext uri="{BB962C8B-B14F-4D97-AF65-F5344CB8AC3E}">
        <p14:creationId xmlns:p14="http://schemas.microsoft.com/office/powerpoint/2010/main" val="4273957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DF6BE-A70E-957D-0485-40081553D0CD}"/>
              </a:ext>
            </a:extLst>
          </p:cNvPr>
          <p:cNvSpPr>
            <a:spLocks noGrp="1"/>
          </p:cNvSpPr>
          <p:nvPr>
            <p:ph type="title"/>
          </p:nvPr>
        </p:nvSpPr>
        <p:spPr>
          <a:xfrm>
            <a:off x="838200" y="1"/>
            <a:ext cx="10515600" cy="914399"/>
          </a:xfrm>
        </p:spPr>
        <p:txBody>
          <a:bodyPr/>
          <a:lstStyle/>
          <a:p>
            <a:pPr algn="ctr"/>
            <a:r>
              <a:rPr lang="en-US" b="1" dirty="0">
                <a:latin typeface="Times New Roman" panose="02020603050405020304" pitchFamily="18" charset="0"/>
                <a:cs typeface="Times New Roman" panose="02020603050405020304" pitchFamily="18" charset="0"/>
              </a:rPr>
              <a:t>Confusion Matrix:-</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FA99AA2-6795-6F50-1E72-53B3B0FD4947}"/>
              </a:ext>
            </a:extLst>
          </p:cNvPr>
          <p:cNvPicPr>
            <a:picLocks noGrp="1" noChangeAspect="1"/>
          </p:cNvPicPr>
          <p:nvPr>
            <p:ph idx="1"/>
          </p:nvPr>
        </p:nvPicPr>
        <p:blipFill>
          <a:blip r:embed="rId2"/>
          <a:stretch>
            <a:fillRect/>
          </a:stretch>
        </p:blipFill>
        <p:spPr>
          <a:xfrm>
            <a:off x="323558" y="914400"/>
            <a:ext cx="11507372" cy="5943599"/>
          </a:xfrm>
        </p:spPr>
      </p:pic>
    </p:spTree>
    <p:extLst>
      <p:ext uri="{BB962C8B-B14F-4D97-AF65-F5344CB8AC3E}">
        <p14:creationId xmlns:p14="http://schemas.microsoft.com/office/powerpoint/2010/main" val="3354325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5275-9798-DAA5-7DD0-47A640439F37}"/>
              </a:ext>
            </a:extLst>
          </p:cNvPr>
          <p:cNvSpPr>
            <a:spLocks noGrp="1"/>
          </p:cNvSpPr>
          <p:nvPr>
            <p:ph type="title"/>
          </p:nvPr>
        </p:nvSpPr>
        <p:spPr/>
        <p:txBody>
          <a:bodyPr/>
          <a:lstStyle/>
          <a:p>
            <a:r>
              <a:rPr lang="en-US" dirty="0"/>
              <a:t>   </a:t>
            </a:r>
            <a:endParaRPr lang="en-IN" dirty="0"/>
          </a:p>
        </p:txBody>
      </p:sp>
      <p:pic>
        <p:nvPicPr>
          <p:cNvPr id="7" name="Content Placeholder 6">
            <a:extLst>
              <a:ext uri="{FF2B5EF4-FFF2-40B4-BE49-F238E27FC236}">
                <a16:creationId xmlns:a16="http://schemas.microsoft.com/office/drawing/2014/main" id="{1ABF5023-BEC1-94C4-DC2B-E0C26B7FD272}"/>
              </a:ext>
            </a:extLst>
          </p:cNvPr>
          <p:cNvPicPr>
            <a:picLocks noGrp="1" noChangeAspect="1"/>
          </p:cNvPicPr>
          <p:nvPr>
            <p:ph idx="1"/>
          </p:nvPr>
        </p:nvPicPr>
        <p:blipFill>
          <a:blip r:embed="rId2"/>
          <a:stretch>
            <a:fillRect/>
          </a:stretch>
        </p:blipFill>
        <p:spPr>
          <a:xfrm>
            <a:off x="838200" y="1565312"/>
            <a:ext cx="10317480" cy="1726528"/>
          </a:xfrm>
        </p:spPr>
      </p:pic>
      <p:pic>
        <p:nvPicPr>
          <p:cNvPr id="5" name="Picture 4">
            <a:extLst>
              <a:ext uri="{FF2B5EF4-FFF2-40B4-BE49-F238E27FC236}">
                <a16:creationId xmlns:a16="http://schemas.microsoft.com/office/drawing/2014/main" id="{B2641F22-9A53-CD83-6006-399B23A09C5D}"/>
              </a:ext>
            </a:extLst>
          </p:cNvPr>
          <p:cNvPicPr>
            <a:picLocks noChangeAspect="1"/>
          </p:cNvPicPr>
          <p:nvPr/>
        </p:nvPicPr>
        <p:blipFill>
          <a:blip r:embed="rId3"/>
          <a:stretch>
            <a:fillRect/>
          </a:stretch>
        </p:blipFill>
        <p:spPr>
          <a:xfrm>
            <a:off x="3727938" y="478301"/>
            <a:ext cx="4135241" cy="486917"/>
          </a:xfrm>
          <a:prstGeom prst="rect">
            <a:avLst/>
          </a:prstGeom>
        </p:spPr>
      </p:pic>
      <p:pic>
        <p:nvPicPr>
          <p:cNvPr id="9" name="Picture 8">
            <a:extLst>
              <a:ext uri="{FF2B5EF4-FFF2-40B4-BE49-F238E27FC236}">
                <a16:creationId xmlns:a16="http://schemas.microsoft.com/office/drawing/2014/main" id="{BA4B8C7F-A02D-4C07-139B-75142FC0F65F}"/>
              </a:ext>
            </a:extLst>
          </p:cNvPr>
          <p:cNvPicPr>
            <a:picLocks noChangeAspect="1"/>
          </p:cNvPicPr>
          <p:nvPr/>
        </p:nvPicPr>
        <p:blipFill>
          <a:blip r:embed="rId4"/>
          <a:stretch>
            <a:fillRect/>
          </a:stretch>
        </p:blipFill>
        <p:spPr>
          <a:xfrm>
            <a:off x="1266092" y="3441162"/>
            <a:ext cx="9889587" cy="2579809"/>
          </a:xfrm>
          <a:prstGeom prst="rect">
            <a:avLst/>
          </a:prstGeom>
        </p:spPr>
      </p:pic>
    </p:spTree>
    <p:extLst>
      <p:ext uri="{BB962C8B-B14F-4D97-AF65-F5344CB8AC3E}">
        <p14:creationId xmlns:p14="http://schemas.microsoft.com/office/powerpoint/2010/main" val="683440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1E122-7615-F0FF-EB82-1A973FE1BE61}"/>
              </a:ext>
            </a:extLst>
          </p:cNvPr>
          <p:cNvSpPr>
            <a:spLocks noGrp="1"/>
          </p:cNvSpPr>
          <p:nvPr>
            <p:ph type="title"/>
          </p:nvPr>
        </p:nvSpPr>
        <p:spPr/>
        <p:txBody>
          <a:bodyPr/>
          <a:lstStyle/>
          <a:p>
            <a:r>
              <a:rPr lang="en-US" dirty="0"/>
              <a:t>  </a:t>
            </a:r>
            <a:endParaRPr lang="en-IN" dirty="0"/>
          </a:p>
        </p:txBody>
      </p:sp>
      <p:pic>
        <p:nvPicPr>
          <p:cNvPr id="6" name="Content Placeholder 5">
            <a:extLst>
              <a:ext uri="{FF2B5EF4-FFF2-40B4-BE49-F238E27FC236}">
                <a16:creationId xmlns:a16="http://schemas.microsoft.com/office/drawing/2014/main" id="{2F31CB6D-61A2-6F96-29E1-650CF062735E}"/>
              </a:ext>
            </a:extLst>
          </p:cNvPr>
          <p:cNvPicPr>
            <a:picLocks noGrp="1" noChangeAspect="1"/>
          </p:cNvPicPr>
          <p:nvPr>
            <p:ph idx="1"/>
          </p:nvPr>
        </p:nvPicPr>
        <p:blipFill>
          <a:blip r:embed="rId2"/>
          <a:stretch>
            <a:fillRect/>
          </a:stretch>
        </p:blipFill>
        <p:spPr>
          <a:xfrm>
            <a:off x="548641" y="994972"/>
            <a:ext cx="10805159" cy="3024554"/>
          </a:xfrm>
        </p:spPr>
      </p:pic>
      <p:pic>
        <p:nvPicPr>
          <p:cNvPr id="4" name="Picture 3">
            <a:extLst>
              <a:ext uri="{FF2B5EF4-FFF2-40B4-BE49-F238E27FC236}">
                <a16:creationId xmlns:a16="http://schemas.microsoft.com/office/drawing/2014/main" id="{3CC9BE28-F4EF-01F3-4A0B-7430A5902A3D}"/>
              </a:ext>
            </a:extLst>
          </p:cNvPr>
          <p:cNvPicPr>
            <a:picLocks noChangeAspect="1"/>
          </p:cNvPicPr>
          <p:nvPr/>
        </p:nvPicPr>
        <p:blipFill>
          <a:blip r:embed="rId3"/>
          <a:stretch>
            <a:fillRect/>
          </a:stretch>
        </p:blipFill>
        <p:spPr>
          <a:xfrm>
            <a:off x="3868615" y="365125"/>
            <a:ext cx="4135241" cy="486917"/>
          </a:xfrm>
          <a:prstGeom prst="rect">
            <a:avLst/>
          </a:prstGeom>
        </p:spPr>
      </p:pic>
      <p:pic>
        <p:nvPicPr>
          <p:cNvPr id="8" name="Picture 7">
            <a:extLst>
              <a:ext uri="{FF2B5EF4-FFF2-40B4-BE49-F238E27FC236}">
                <a16:creationId xmlns:a16="http://schemas.microsoft.com/office/drawing/2014/main" id="{5D77F608-ECE4-ECD1-01B0-0DB330E70AC1}"/>
              </a:ext>
            </a:extLst>
          </p:cNvPr>
          <p:cNvPicPr>
            <a:picLocks noChangeAspect="1"/>
          </p:cNvPicPr>
          <p:nvPr/>
        </p:nvPicPr>
        <p:blipFill>
          <a:blip r:embed="rId4"/>
          <a:stretch>
            <a:fillRect/>
          </a:stretch>
        </p:blipFill>
        <p:spPr>
          <a:xfrm>
            <a:off x="1508449" y="4174809"/>
            <a:ext cx="9175101" cy="2318066"/>
          </a:xfrm>
          <a:prstGeom prst="rect">
            <a:avLst/>
          </a:prstGeom>
        </p:spPr>
      </p:pic>
    </p:spTree>
    <p:extLst>
      <p:ext uri="{BB962C8B-B14F-4D97-AF65-F5344CB8AC3E}">
        <p14:creationId xmlns:p14="http://schemas.microsoft.com/office/powerpoint/2010/main" val="2184734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08958-19E4-436D-DEF1-0A78BE9C2F84}"/>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B74E8D25-8FD4-BD71-4B96-033613E2B52C}"/>
              </a:ext>
            </a:extLst>
          </p:cNvPr>
          <p:cNvPicPr>
            <a:picLocks noGrp="1" noChangeAspect="1"/>
          </p:cNvPicPr>
          <p:nvPr>
            <p:ph idx="1"/>
          </p:nvPr>
        </p:nvPicPr>
        <p:blipFill>
          <a:blip r:embed="rId2"/>
          <a:stretch>
            <a:fillRect/>
          </a:stretch>
        </p:blipFill>
        <p:spPr>
          <a:xfrm>
            <a:off x="0" y="-1"/>
            <a:ext cx="8609428" cy="5641145"/>
          </a:xfrm>
        </p:spPr>
      </p:pic>
      <p:pic>
        <p:nvPicPr>
          <p:cNvPr id="7" name="Picture 6">
            <a:extLst>
              <a:ext uri="{FF2B5EF4-FFF2-40B4-BE49-F238E27FC236}">
                <a16:creationId xmlns:a16="http://schemas.microsoft.com/office/drawing/2014/main" id="{4992096E-79F8-F687-019D-388F6FCD17AA}"/>
              </a:ext>
            </a:extLst>
          </p:cNvPr>
          <p:cNvPicPr>
            <a:picLocks noChangeAspect="1"/>
          </p:cNvPicPr>
          <p:nvPr/>
        </p:nvPicPr>
        <p:blipFill>
          <a:blip r:embed="rId3"/>
          <a:stretch>
            <a:fillRect/>
          </a:stretch>
        </p:blipFill>
        <p:spPr>
          <a:xfrm>
            <a:off x="4979964" y="5303521"/>
            <a:ext cx="7212036" cy="1554480"/>
          </a:xfrm>
          <a:prstGeom prst="rect">
            <a:avLst/>
          </a:prstGeom>
        </p:spPr>
      </p:pic>
    </p:spTree>
    <p:extLst>
      <p:ext uri="{BB962C8B-B14F-4D97-AF65-F5344CB8AC3E}">
        <p14:creationId xmlns:p14="http://schemas.microsoft.com/office/powerpoint/2010/main" val="567094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2654A-299F-584D-26F7-50F7DE09A2F4}"/>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81F4C9DA-91C7-FFF1-692E-3B3F1D204061}"/>
              </a:ext>
            </a:extLst>
          </p:cNvPr>
          <p:cNvPicPr>
            <a:picLocks noGrp="1" noChangeAspect="1"/>
          </p:cNvPicPr>
          <p:nvPr>
            <p:ph idx="1"/>
          </p:nvPr>
        </p:nvPicPr>
        <p:blipFill>
          <a:blip r:embed="rId2"/>
          <a:stretch>
            <a:fillRect/>
          </a:stretch>
        </p:blipFill>
        <p:spPr>
          <a:xfrm>
            <a:off x="3080825" y="4020245"/>
            <a:ext cx="8478128" cy="1881385"/>
          </a:xfrm>
        </p:spPr>
      </p:pic>
      <p:pic>
        <p:nvPicPr>
          <p:cNvPr id="7" name="Picture 6">
            <a:extLst>
              <a:ext uri="{FF2B5EF4-FFF2-40B4-BE49-F238E27FC236}">
                <a16:creationId xmlns:a16="http://schemas.microsoft.com/office/drawing/2014/main" id="{CB079854-F85C-7412-A3DA-7E64202F70CA}"/>
              </a:ext>
            </a:extLst>
          </p:cNvPr>
          <p:cNvPicPr>
            <a:picLocks noChangeAspect="1"/>
          </p:cNvPicPr>
          <p:nvPr/>
        </p:nvPicPr>
        <p:blipFill>
          <a:blip r:embed="rId3"/>
          <a:stretch>
            <a:fillRect/>
          </a:stretch>
        </p:blipFill>
        <p:spPr>
          <a:xfrm>
            <a:off x="0" y="956370"/>
            <a:ext cx="8370277" cy="2472630"/>
          </a:xfrm>
          <a:prstGeom prst="rect">
            <a:avLst/>
          </a:prstGeom>
        </p:spPr>
      </p:pic>
    </p:spTree>
    <p:extLst>
      <p:ext uri="{BB962C8B-B14F-4D97-AF65-F5344CB8AC3E}">
        <p14:creationId xmlns:p14="http://schemas.microsoft.com/office/powerpoint/2010/main" val="2209430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0F9B-19F0-E95F-31FA-47DD20DEFB56}"/>
              </a:ext>
            </a:extLst>
          </p:cNvPr>
          <p:cNvSpPr>
            <a:spLocks noGrp="1"/>
          </p:cNvSpPr>
          <p:nvPr>
            <p:ph type="title"/>
          </p:nvPr>
        </p:nvSpPr>
        <p:spPr>
          <a:xfrm>
            <a:off x="0" y="1"/>
            <a:ext cx="11353800" cy="731519"/>
          </a:xfrm>
        </p:spPr>
        <p:txBody>
          <a:bodyPr/>
          <a:lstStyle/>
          <a:p>
            <a:r>
              <a:rPr lang="en-US" dirty="0"/>
              <a:t> </a:t>
            </a:r>
            <a:r>
              <a:rPr lang="en-US" sz="2400" b="1" dirty="0">
                <a:latin typeface="Times New Roman" panose="02020603050405020304" pitchFamily="18" charset="0"/>
                <a:cs typeface="Times New Roman" panose="02020603050405020304" pitchFamily="18" charset="0"/>
              </a:rPr>
              <a:t>Step 2: Find Precision, Recall, Specificity and Accuracy:-</a:t>
            </a:r>
            <a:endParaRPr lang="en-IN" sz="24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402544C-0D74-507C-BC30-179D259A6C7B}"/>
              </a:ext>
            </a:extLst>
          </p:cNvPr>
          <p:cNvPicPr>
            <a:picLocks noGrp="1" noChangeAspect="1"/>
          </p:cNvPicPr>
          <p:nvPr>
            <p:ph idx="1"/>
          </p:nvPr>
        </p:nvPicPr>
        <p:blipFill rotWithShape="1">
          <a:blip r:embed="rId2"/>
          <a:srcRect/>
          <a:stretch/>
        </p:blipFill>
        <p:spPr>
          <a:xfrm>
            <a:off x="0" y="618978"/>
            <a:ext cx="12192000" cy="6239022"/>
          </a:xfrm>
        </p:spPr>
      </p:pic>
    </p:spTree>
    <p:extLst>
      <p:ext uri="{BB962C8B-B14F-4D97-AF65-F5344CB8AC3E}">
        <p14:creationId xmlns:p14="http://schemas.microsoft.com/office/powerpoint/2010/main" val="247150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F8707-C082-6D31-9524-2E074ED0628F}"/>
              </a:ext>
            </a:extLst>
          </p:cNvPr>
          <p:cNvSpPr>
            <a:spLocks noGrp="1"/>
          </p:cNvSpPr>
          <p:nvPr>
            <p:ph type="title"/>
          </p:nvPr>
        </p:nvSpPr>
        <p:spPr/>
        <p:txBody>
          <a:bodyPr/>
          <a:lstStyle/>
          <a:p>
            <a:r>
              <a:rPr lang="en-US" dirty="0"/>
              <a:t>   </a:t>
            </a:r>
            <a:endParaRPr lang="en-IN" dirty="0"/>
          </a:p>
        </p:txBody>
      </p:sp>
      <p:pic>
        <p:nvPicPr>
          <p:cNvPr id="4" name="Content Placeholder 3">
            <a:extLst>
              <a:ext uri="{FF2B5EF4-FFF2-40B4-BE49-F238E27FC236}">
                <a16:creationId xmlns:a16="http://schemas.microsoft.com/office/drawing/2014/main" id="{F3524C92-CD27-C4FD-6BE6-B267994FF2CF}"/>
              </a:ext>
            </a:extLst>
          </p:cNvPr>
          <p:cNvPicPr>
            <a:picLocks noGrp="1" noChangeAspect="1"/>
          </p:cNvPicPr>
          <p:nvPr>
            <p:ph idx="1"/>
          </p:nvPr>
        </p:nvPicPr>
        <p:blipFill>
          <a:blip r:embed="rId2"/>
          <a:stretch>
            <a:fillRect/>
          </a:stretch>
        </p:blipFill>
        <p:spPr>
          <a:xfrm>
            <a:off x="0" y="539440"/>
            <a:ext cx="12192000" cy="4679674"/>
          </a:xfrm>
          <a:prstGeom prst="rect">
            <a:avLst/>
          </a:prstGeom>
        </p:spPr>
      </p:pic>
      <p:sp>
        <p:nvSpPr>
          <p:cNvPr id="6" name="TextBox 5">
            <a:extLst>
              <a:ext uri="{FF2B5EF4-FFF2-40B4-BE49-F238E27FC236}">
                <a16:creationId xmlns:a16="http://schemas.microsoft.com/office/drawing/2014/main" id="{47C128C9-2B25-B54C-A6A9-17B67FF3BA5C}"/>
              </a:ext>
            </a:extLst>
          </p:cNvPr>
          <p:cNvSpPr txBox="1"/>
          <p:nvPr/>
        </p:nvSpPr>
        <p:spPr>
          <a:xfrm>
            <a:off x="98474" y="5573974"/>
            <a:ext cx="11770159"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If your aim was to ensure that </a:t>
            </a:r>
            <a:r>
              <a:rPr lang="en-US" sz="2000" b="1" dirty="0">
                <a:latin typeface="Times New Roman" panose="02020603050405020304" pitchFamily="18" charset="0"/>
                <a:cs typeface="Times New Roman" panose="02020603050405020304" pitchFamily="18" charset="0"/>
              </a:rPr>
              <a:t>Precision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Recall</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Specificity</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Accuracy</a:t>
            </a:r>
            <a:r>
              <a:rPr lang="en-US" sz="2000" dirty="0">
                <a:latin typeface="Times New Roman" panose="02020603050405020304" pitchFamily="18" charset="0"/>
                <a:cs typeface="Times New Roman" panose="02020603050405020304" pitchFamily="18" charset="0"/>
              </a:rPr>
              <a:t> for each class are above 80%, and in this case, all of them meet that threshold, it indicates that the model is performing well across multiple metrics.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364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869C-B206-8D9C-188C-60A2A12E08FD}"/>
              </a:ext>
            </a:extLst>
          </p:cNvPr>
          <p:cNvSpPr>
            <a:spLocks noGrp="1"/>
          </p:cNvSpPr>
          <p:nvPr>
            <p:ph type="title"/>
          </p:nvPr>
        </p:nvSpPr>
        <p:spPr>
          <a:xfrm>
            <a:off x="838200" y="0"/>
            <a:ext cx="10515600" cy="1195753"/>
          </a:xfrm>
        </p:spPr>
        <p:txBody>
          <a:bodyPr>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Macro-average, micro-average, and weighted average</a:t>
            </a:r>
          </a:p>
        </p:txBody>
      </p:sp>
      <p:sp>
        <p:nvSpPr>
          <p:cNvPr id="6" name="Content Placeholder 5">
            <a:extLst>
              <a:ext uri="{FF2B5EF4-FFF2-40B4-BE49-F238E27FC236}">
                <a16:creationId xmlns:a16="http://schemas.microsoft.com/office/drawing/2014/main" id="{66746AEE-A19A-5A8E-A748-B5AC11D891F5}"/>
              </a:ext>
            </a:extLst>
          </p:cNvPr>
          <p:cNvSpPr>
            <a:spLocks noGrp="1"/>
          </p:cNvSpPr>
          <p:nvPr>
            <p:ph idx="1"/>
          </p:nvPr>
        </p:nvSpPr>
        <p:spPr>
          <a:xfrm>
            <a:off x="838200" y="1448972"/>
            <a:ext cx="10515600" cy="5409028"/>
          </a:xfrm>
        </p:spPr>
        <p:txBody>
          <a:bodyPr>
            <a:normAutofit/>
          </a:bodyPr>
          <a:lstStyle/>
          <a:p>
            <a:r>
              <a:rPr lang="en-US" sz="2000" dirty="0">
                <a:latin typeface="Times New Roman" panose="02020603050405020304" pitchFamily="18" charset="0"/>
                <a:cs typeface="Times New Roman" panose="02020603050405020304" pitchFamily="18" charset="0"/>
              </a:rPr>
              <a:t>While ROC and AUC are typically used for binary classification, for multiclass classification, calculating these metrics becomes more complex. </a:t>
            </a:r>
          </a:p>
          <a:p>
            <a:r>
              <a:rPr lang="en-US" sz="2000" dirty="0">
                <a:latin typeface="Times New Roman" panose="02020603050405020304" pitchFamily="18" charset="0"/>
                <a:cs typeface="Times New Roman" panose="02020603050405020304" pitchFamily="18" charset="0"/>
              </a:rPr>
              <a:t>Instead of relying on ROC and AUC for multiclass classification, using</a:t>
            </a:r>
            <a:r>
              <a:rPr lang="en-US" sz="2000" b="1" dirty="0">
                <a:latin typeface="Times New Roman" panose="02020603050405020304" pitchFamily="18" charset="0"/>
                <a:cs typeface="Times New Roman" panose="02020603050405020304" pitchFamily="18" charset="0"/>
              </a:rPr>
              <a:t> macro-average, micro-average, and weighted-average metrics </a:t>
            </a:r>
            <a:r>
              <a:rPr lang="en-US" sz="2000" dirty="0">
                <a:latin typeface="Times New Roman" panose="02020603050405020304" pitchFamily="18" charset="0"/>
                <a:cs typeface="Times New Roman" panose="02020603050405020304" pitchFamily="18" charset="0"/>
              </a:rPr>
              <a:t>helps provide a more accurate performance evaluation. These averages aggregate the performance across all classes to verify the confusion matrix's accuracy, allowing you to handle multiclass problems effectively.</a:t>
            </a:r>
          </a:p>
          <a:p>
            <a:r>
              <a:rPr lang="en-US" sz="2000" dirty="0">
                <a:latin typeface="Times New Roman" panose="02020603050405020304" pitchFamily="18" charset="0"/>
                <a:cs typeface="Times New Roman" panose="02020603050405020304" pitchFamily="18" charset="0"/>
              </a:rPr>
              <a:t>In the given confusion matrix:- </a:t>
            </a:r>
            <a:endParaRPr lang="en-IN" sz="2000" dirty="0">
              <a:latin typeface="Times New Roman" panose="02020603050405020304" pitchFamily="18" charset="0"/>
              <a:cs typeface="Times New Roman" panose="02020603050405020304" pitchFamily="18" charset="0"/>
            </a:endParaRPr>
          </a:p>
        </p:txBody>
      </p:sp>
      <p:pic>
        <p:nvPicPr>
          <p:cNvPr id="8" name="Content Placeholder 4">
            <a:extLst>
              <a:ext uri="{FF2B5EF4-FFF2-40B4-BE49-F238E27FC236}">
                <a16:creationId xmlns:a16="http://schemas.microsoft.com/office/drawing/2014/main" id="{81AF3266-2D20-0D0A-E891-95797FC8A268}"/>
              </a:ext>
            </a:extLst>
          </p:cNvPr>
          <p:cNvPicPr>
            <a:picLocks noChangeAspect="1"/>
          </p:cNvPicPr>
          <p:nvPr/>
        </p:nvPicPr>
        <p:blipFill>
          <a:blip r:embed="rId2"/>
          <a:stretch>
            <a:fillRect/>
          </a:stretch>
        </p:blipFill>
        <p:spPr>
          <a:xfrm>
            <a:off x="838200" y="3981157"/>
            <a:ext cx="10515600" cy="2569271"/>
          </a:xfrm>
          <a:prstGeom prst="rect">
            <a:avLst/>
          </a:prstGeom>
        </p:spPr>
      </p:pic>
    </p:spTree>
    <p:extLst>
      <p:ext uri="{BB962C8B-B14F-4D97-AF65-F5344CB8AC3E}">
        <p14:creationId xmlns:p14="http://schemas.microsoft.com/office/powerpoint/2010/main" val="1381317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774CB-DA13-3892-B505-A41592021CBE}"/>
              </a:ext>
            </a:extLst>
          </p:cNvPr>
          <p:cNvSpPr>
            <a:spLocks noGrp="1"/>
          </p:cNvSpPr>
          <p:nvPr>
            <p:ph type="title"/>
          </p:nvPr>
        </p:nvSpPr>
        <p:spPr>
          <a:xfrm>
            <a:off x="838200" y="1"/>
            <a:ext cx="10515600" cy="1209821"/>
          </a:xfrm>
        </p:spPr>
        <p:txBody>
          <a:bodyPr>
            <a:normAutofit/>
          </a:bodyPr>
          <a:lstStyle/>
          <a:p>
            <a:pPr algn="ctr"/>
            <a:r>
              <a:rPr kumimoji="0" lang="en-US" altLang="en-US" sz="3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Macro-average, micro-average, and weighted average</a:t>
            </a:r>
            <a:endParaRPr lang="en-IN" sz="3600" dirty="0"/>
          </a:p>
        </p:txBody>
      </p:sp>
      <p:sp>
        <p:nvSpPr>
          <p:cNvPr id="9" name="Content Placeholder 8">
            <a:extLst>
              <a:ext uri="{FF2B5EF4-FFF2-40B4-BE49-F238E27FC236}">
                <a16:creationId xmlns:a16="http://schemas.microsoft.com/office/drawing/2014/main" id="{506B9E5F-3F31-7CB5-36FC-2580BAD16809}"/>
              </a:ext>
            </a:extLst>
          </p:cNvPr>
          <p:cNvSpPr>
            <a:spLocks noGrp="1"/>
          </p:cNvSpPr>
          <p:nvPr>
            <p:ph idx="1"/>
          </p:nvPr>
        </p:nvSpPr>
        <p:spPr/>
        <p:txBody>
          <a:bodyPr/>
          <a:lstStyle/>
          <a:p>
            <a:pPr marL="0" indent="0">
              <a:buNone/>
            </a:pPr>
            <a:r>
              <a:rPr lang="en-US" dirty="0"/>
              <a:t>  </a:t>
            </a:r>
            <a:endParaRPr lang="en-IN" dirty="0"/>
          </a:p>
        </p:txBody>
      </p:sp>
      <p:pic>
        <p:nvPicPr>
          <p:cNvPr id="10" name="Picture 9">
            <a:extLst>
              <a:ext uri="{FF2B5EF4-FFF2-40B4-BE49-F238E27FC236}">
                <a16:creationId xmlns:a16="http://schemas.microsoft.com/office/drawing/2014/main" id="{76CFB71F-97B8-29BB-D350-00BF2DAFF401}"/>
              </a:ext>
            </a:extLst>
          </p:cNvPr>
          <p:cNvPicPr>
            <a:picLocks noChangeAspect="1"/>
          </p:cNvPicPr>
          <p:nvPr/>
        </p:nvPicPr>
        <p:blipFill>
          <a:blip r:embed="rId2"/>
          <a:stretch>
            <a:fillRect/>
          </a:stretch>
        </p:blipFill>
        <p:spPr>
          <a:xfrm>
            <a:off x="702211" y="1209822"/>
            <a:ext cx="7358577" cy="5648177"/>
          </a:xfrm>
          <a:prstGeom prst="rect">
            <a:avLst/>
          </a:prstGeom>
        </p:spPr>
      </p:pic>
    </p:spTree>
    <p:extLst>
      <p:ext uri="{BB962C8B-B14F-4D97-AF65-F5344CB8AC3E}">
        <p14:creationId xmlns:p14="http://schemas.microsoft.com/office/powerpoint/2010/main" val="861507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988C7-D35F-9557-57DB-4C34DCD16CCB}"/>
              </a:ext>
            </a:extLst>
          </p:cNvPr>
          <p:cNvSpPr>
            <a:spLocks noGrp="1"/>
          </p:cNvSpPr>
          <p:nvPr>
            <p:ph type="title"/>
          </p:nvPr>
        </p:nvSpPr>
        <p:spPr>
          <a:xfrm>
            <a:off x="838200" y="1"/>
            <a:ext cx="10515600" cy="1308294"/>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True Positives (TP), True Negatives (TN), False Positives (FP), and False Negatives (FN):-</a:t>
            </a:r>
          </a:p>
        </p:txBody>
      </p:sp>
      <p:sp>
        <p:nvSpPr>
          <p:cNvPr id="3" name="Content Placeholder 2">
            <a:extLst>
              <a:ext uri="{FF2B5EF4-FFF2-40B4-BE49-F238E27FC236}">
                <a16:creationId xmlns:a16="http://schemas.microsoft.com/office/drawing/2014/main" id="{F84AC192-C1EB-BAEA-B4A6-2B721FCCD049}"/>
              </a:ext>
            </a:extLst>
          </p:cNvPr>
          <p:cNvSpPr>
            <a:spLocks noGrp="1"/>
          </p:cNvSpPr>
          <p:nvPr>
            <p:ph idx="1"/>
          </p:nvPr>
        </p:nvSpPr>
        <p:spPr>
          <a:xfrm>
            <a:off x="196947" y="1083212"/>
            <a:ext cx="11816861" cy="5627077"/>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3AE7F67-1FDC-ED0D-DECB-38D3E873506A}"/>
              </a:ext>
            </a:extLst>
          </p:cNvPr>
          <p:cNvPicPr>
            <a:picLocks noChangeAspect="1"/>
          </p:cNvPicPr>
          <p:nvPr/>
        </p:nvPicPr>
        <p:blipFill>
          <a:blip r:embed="rId2"/>
          <a:stretch>
            <a:fillRect/>
          </a:stretch>
        </p:blipFill>
        <p:spPr>
          <a:xfrm>
            <a:off x="575676" y="1308294"/>
            <a:ext cx="8512053" cy="2690227"/>
          </a:xfrm>
          <a:prstGeom prst="rect">
            <a:avLst/>
          </a:prstGeom>
        </p:spPr>
      </p:pic>
      <p:pic>
        <p:nvPicPr>
          <p:cNvPr id="7" name="Picture 6">
            <a:extLst>
              <a:ext uri="{FF2B5EF4-FFF2-40B4-BE49-F238E27FC236}">
                <a16:creationId xmlns:a16="http://schemas.microsoft.com/office/drawing/2014/main" id="{95704CB6-7AD2-B73C-5F7E-A13CA208B74B}"/>
              </a:ext>
            </a:extLst>
          </p:cNvPr>
          <p:cNvPicPr>
            <a:picLocks noChangeAspect="1"/>
          </p:cNvPicPr>
          <p:nvPr/>
        </p:nvPicPr>
        <p:blipFill>
          <a:blip r:embed="rId3"/>
          <a:stretch>
            <a:fillRect/>
          </a:stretch>
        </p:blipFill>
        <p:spPr>
          <a:xfrm>
            <a:off x="575676" y="3998522"/>
            <a:ext cx="8512053" cy="2865634"/>
          </a:xfrm>
          <a:prstGeom prst="rect">
            <a:avLst/>
          </a:prstGeom>
        </p:spPr>
      </p:pic>
    </p:spTree>
    <p:extLst>
      <p:ext uri="{BB962C8B-B14F-4D97-AF65-F5344CB8AC3E}">
        <p14:creationId xmlns:p14="http://schemas.microsoft.com/office/powerpoint/2010/main" val="2347873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89707-5851-E9C1-4132-FBBC2721105E}"/>
              </a:ext>
            </a:extLst>
          </p:cNvPr>
          <p:cNvSpPr>
            <a:spLocks noGrp="1"/>
          </p:cNvSpPr>
          <p:nvPr>
            <p:ph type="title"/>
          </p:nvPr>
        </p:nvSpPr>
        <p:spPr>
          <a:xfrm>
            <a:off x="838200" y="1"/>
            <a:ext cx="10515600" cy="1097279"/>
          </a:xfrm>
        </p:spPr>
        <p:txBody>
          <a:bodyPr>
            <a:normAutofit fontScale="90000"/>
          </a:bodyPr>
          <a:lstStyle/>
          <a:p>
            <a:pPr algn="ctr"/>
            <a:r>
              <a:rPr kumimoji="0" lang="en-US" altLang="en-US" sz="4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Macro-average, micro-average, and weighted average</a:t>
            </a:r>
            <a:endParaRPr lang="en-IN" dirty="0"/>
          </a:p>
        </p:txBody>
      </p:sp>
      <p:pic>
        <p:nvPicPr>
          <p:cNvPr id="4" name="Content Placeholder 4">
            <a:extLst>
              <a:ext uri="{FF2B5EF4-FFF2-40B4-BE49-F238E27FC236}">
                <a16:creationId xmlns:a16="http://schemas.microsoft.com/office/drawing/2014/main" id="{B8689530-1DEC-4D78-1583-1CECA07AC363}"/>
              </a:ext>
            </a:extLst>
          </p:cNvPr>
          <p:cNvPicPr>
            <a:picLocks noGrp="1" noChangeAspect="1"/>
          </p:cNvPicPr>
          <p:nvPr>
            <p:ph idx="1"/>
          </p:nvPr>
        </p:nvPicPr>
        <p:blipFill>
          <a:blip r:embed="rId2"/>
          <a:stretch>
            <a:fillRect/>
          </a:stretch>
        </p:blipFill>
        <p:spPr>
          <a:xfrm>
            <a:off x="838200" y="1384116"/>
            <a:ext cx="6209714" cy="5199563"/>
          </a:xfrm>
        </p:spPr>
      </p:pic>
    </p:spTree>
    <p:extLst>
      <p:ext uri="{BB962C8B-B14F-4D97-AF65-F5344CB8AC3E}">
        <p14:creationId xmlns:p14="http://schemas.microsoft.com/office/powerpoint/2010/main" val="2271275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2E612-6E2A-0547-350C-764716600B1E}"/>
              </a:ext>
            </a:extLst>
          </p:cNvPr>
          <p:cNvSpPr>
            <a:spLocks noGrp="1"/>
          </p:cNvSpPr>
          <p:nvPr>
            <p:ph type="title"/>
          </p:nvPr>
        </p:nvSpPr>
        <p:spPr>
          <a:xfrm>
            <a:off x="838200" y="1"/>
            <a:ext cx="10515600" cy="989805"/>
          </a:xfrm>
        </p:spPr>
        <p:txBody>
          <a:bodyPr>
            <a:normAutofit fontScale="90000"/>
          </a:bodyPr>
          <a:lstStyle/>
          <a:p>
            <a:pPr algn="ctr"/>
            <a:r>
              <a:rPr kumimoji="0" lang="en-US" altLang="en-US" sz="4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Macro-average, micro-average, and weighted average</a:t>
            </a:r>
            <a:endParaRPr lang="en-IN" dirty="0"/>
          </a:p>
        </p:txBody>
      </p:sp>
      <p:pic>
        <p:nvPicPr>
          <p:cNvPr id="7" name="Content Placeholder 6">
            <a:extLst>
              <a:ext uri="{FF2B5EF4-FFF2-40B4-BE49-F238E27FC236}">
                <a16:creationId xmlns:a16="http://schemas.microsoft.com/office/drawing/2014/main" id="{F241EF2F-E3E7-5F82-B619-222FDF68542D}"/>
              </a:ext>
            </a:extLst>
          </p:cNvPr>
          <p:cNvPicPr>
            <a:picLocks noGrp="1" noChangeAspect="1"/>
          </p:cNvPicPr>
          <p:nvPr>
            <p:ph idx="1"/>
          </p:nvPr>
        </p:nvPicPr>
        <p:blipFill>
          <a:blip r:embed="rId2"/>
          <a:stretch>
            <a:fillRect/>
          </a:stretch>
        </p:blipFill>
        <p:spPr>
          <a:xfrm>
            <a:off x="838200" y="1240070"/>
            <a:ext cx="3857625" cy="514350"/>
          </a:xfrm>
        </p:spPr>
      </p:pic>
      <p:pic>
        <p:nvPicPr>
          <p:cNvPr id="9" name="Picture 8">
            <a:extLst>
              <a:ext uri="{FF2B5EF4-FFF2-40B4-BE49-F238E27FC236}">
                <a16:creationId xmlns:a16="http://schemas.microsoft.com/office/drawing/2014/main" id="{0AF0F58D-0F3B-31E8-0BC6-F88DF7A2CDE3}"/>
              </a:ext>
            </a:extLst>
          </p:cNvPr>
          <p:cNvPicPr>
            <a:picLocks noChangeAspect="1"/>
          </p:cNvPicPr>
          <p:nvPr/>
        </p:nvPicPr>
        <p:blipFill>
          <a:blip r:embed="rId3"/>
          <a:stretch>
            <a:fillRect/>
          </a:stretch>
        </p:blipFill>
        <p:spPr>
          <a:xfrm>
            <a:off x="838200" y="1922231"/>
            <a:ext cx="9979855" cy="4935768"/>
          </a:xfrm>
          <a:prstGeom prst="rect">
            <a:avLst/>
          </a:prstGeom>
        </p:spPr>
      </p:pic>
    </p:spTree>
    <p:extLst>
      <p:ext uri="{BB962C8B-B14F-4D97-AF65-F5344CB8AC3E}">
        <p14:creationId xmlns:p14="http://schemas.microsoft.com/office/powerpoint/2010/main" val="432918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E3A6B-273F-50CA-B720-9F0F33CA525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7C14F99-3A30-63C0-4A40-BB43578A7BDE}"/>
              </a:ext>
            </a:extLst>
          </p:cNvPr>
          <p:cNvSpPr>
            <a:spLocks noGrp="1"/>
          </p:cNvSpPr>
          <p:nvPr>
            <p:ph idx="1"/>
          </p:nvPr>
        </p:nvSpPr>
        <p:spPr>
          <a:xfrm>
            <a:off x="838200" y="1195386"/>
            <a:ext cx="10515600" cy="5662613"/>
          </a:xfrm>
        </p:spPr>
        <p:txBody>
          <a:bodyPr/>
          <a:lstStyle/>
          <a:p>
            <a:pPr marL="0" indent="0">
              <a:buNone/>
            </a:pPr>
            <a:r>
              <a:rPr lang="en-US" dirty="0"/>
              <a:t> </a:t>
            </a:r>
            <a:endParaRPr lang="en-IN" dirty="0"/>
          </a:p>
        </p:txBody>
      </p:sp>
      <p:pic>
        <p:nvPicPr>
          <p:cNvPr id="4" name="Content Placeholder 6">
            <a:extLst>
              <a:ext uri="{FF2B5EF4-FFF2-40B4-BE49-F238E27FC236}">
                <a16:creationId xmlns:a16="http://schemas.microsoft.com/office/drawing/2014/main" id="{E9FC2A43-FA80-605E-6D6F-1DA87A9EF51F}"/>
              </a:ext>
            </a:extLst>
          </p:cNvPr>
          <p:cNvPicPr>
            <a:picLocks noGrp="1" noChangeAspect="1"/>
          </p:cNvPicPr>
          <p:nvPr>
            <p:ph idx="1"/>
          </p:nvPr>
        </p:nvPicPr>
        <p:blipFill>
          <a:blip r:embed="rId2"/>
          <a:stretch>
            <a:fillRect/>
          </a:stretch>
        </p:blipFill>
        <p:spPr>
          <a:xfrm>
            <a:off x="838200" y="365125"/>
            <a:ext cx="3857625" cy="514350"/>
          </a:xfrm>
        </p:spPr>
      </p:pic>
      <p:pic>
        <p:nvPicPr>
          <p:cNvPr id="6" name="Picture 5">
            <a:extLst>
              <a:ext uri="{FF2B5EF4-FFF2-40B4-BE49-F238E27FC236}">
                <a16:creationId xmlns:a16="http://schemas.microsoft.com/office/drawing/2014/main" id="{46E4649F-BC50-B75F-0788-4AD366D95BE0}"/>
              </a:ext>
            </a:extLst>
          </p:cNvPr>
          <p:cNvPicPr>
            <a:picLocks noChangeAspect="1"/>
          </p:cNvPicPr>
          <p:nvPr/>
        </p:nvPicPr>
        <p:blipFill>
          <a:blip r:embed="rId3"/>
          <a:stretch>
            <a:fillRect/>
          </a:stretch>
        </p:blipFill>
        <p:spPr>
          <a:xfrm>
            <a:off x="620955" y="1184275"/>
            <a:ext cx="10732845" cy="5308600"/>
          </a:xfrm>
          <a:prstGeom prst="rect">
            <a:avLst/>
          </a:prstGeom>
        </p:spPr>
      </p:pic>
      <p:pic>
        <p:nvPicPr>
          <p:cNvPr id="7" name="Content Placeholder 6">
            <a:extLst>
              <a:ext uri="{FF2B5EF4-FFF2-40B4-BE49-F238E27FC236}">
                <a16:creationId xmlns:a16="http://schemas.microsoft.com/office/drawing/2014/main" id="{36B0555A-D5C1-16F1-AB1A-37542EE17C58}"/>
              </a:ext>
            </a:extLst>
          </p:cNvPr>
          <p:cNvPicPr>
            <a:picLocks noChangeAspect="1"/>
          </p:cNvPicPr>
          <p:nvPr/>
        </p:nvPicPr>
        <p:blipFill>
          <a:blip r:embed="rId2"/>
          <a:stretch>
            <a:fillRect/>
          </a:stretch>
        </p:blipFill>
        <p:spPr>
          <a:xfrm>
            <a:off x="838200" y="497205"/>
            <a:ext cx="4010025" cy="534670"/>
          </a:xfrm>
          <a:prstGeom prst="rect">
            <a:avLst/>
          </a:prstGeom>
        </p:spPr>
      </p:pic>
    </p:spTree>
    <p:extLst>
      <p:ext uri="{BB962C8B-B14F-4D97-AF65-F5344CB8AC3E}">
        <p14:creationId xmlns:p14="http://schemas.microsoft.com/office/powerpoint/2010/main" val="1625833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20F5-2162-FBD1-CEC3-BD01B5571CF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EEB29CD-29C7-E392-9213-67840DFD2836}"/>
              </a:ext>
            </a:extLst>
          </p:cNvPr>
          <p:cNvSpPr>
            <a:spLocks noGrp="1"/>
          </p:cNvSpPr>
          <p:nvPr>
            <p:ph idx="1"/>
          </p:nvPr>
        </p:nvSpPr>
        <p:spPr/>
        <p:txBody>
          <a:bodyPr/>
          <a:lstStyle/>
          <a:p>
            <a:pPr marL="0" indent="0">
              <a:buNone/>
            </a:pPr>
            <a:r>
              <a:rPr lang="en-US" dirty="0"/>
              <a:t> </a:t>
            </a:r>
            <a:endParaRPr lang="en-IN" dirty="0"/>
          </a:p>
        </p:txBody>
      </p:sp>
      <p:pic>
        <p:nvPicPr>
          <p:cNvPr id="4" name="Content Placeholder 6">
            <a:extLst>
              <a:ext uri="{FF2B5EF4-FFF2-40B4-BE49-F238E27FC236}">
                <a16:creationId xmlns:a16="http://schemas.microsoft.com/office/drawing/2014/main" id="{3869D370-B75A-A2EF-17C1-6CDFBC4F94C3}"/>
              </a:ext>
            </a:extLst>
          </p:cNvPr>
          <p:cNvPicPr>
            <a:picLocks noChangeAspect="1"/>
          </p:cNvPicPr>
          <p:nvPr/>
        </p:nvPicPr>
        <p:blipFill>
          <a:blip r:embed="rId2"/>
          <a:stretch>
            <a:fillRect/>
          </a:stretch>
        </p:blipFill>
        <p:spPr>
          <a:xfrm>
            <a:off x="838200" y="365125"/>
            <a:ext cx="3857625" cy="514350"/>
          </a:xfrm>
          <a:prstGeom prst="rect">
            <a:avLst/>
          </a:prstGeom>
        </p:spPr>
      </p:pic>
      <p:pic>
        <p:nvPicPr>
          <p:cNvPr id="6" name="Picture 5">
            <a:extLst>
              <a:ext uri="{FF2B5EF4-FFF2-40B4-BE49-F238E27FC236}">
                <a16:creationId xmlns:a16="http://schemas.microsoft.com/office/drawing/2014/main" id="{1449E344-FB20-5867-354D-76155F2086FD}"/>
              </a:ext>
            </a:extLst>
          </p:cNvPr>
          <p:cNvPicPr>
            <a:picLocks noChangeAspect="1"/>
          </p:cNvPicPr>
          <p:nvPr/>
        </p:nvPicPr>
        <p:blipFill>
          <a:blip r:embed="rId3"/>
          <a:stretch>
            <a:fillRect/>
          </a:stretch>
        </p:blipFill>
        <p:spPr>
          <a:xfrm>
            <a:off x="682283" y="1014412"/>
            <a:ext cx="10515600" cy="5478463"/>
          </a:xfrm>
          <a:prstGeom prst="rect">
            <a:avLst/>
          </a:prstGeom>
        </p:spPr>
      </p:pic>
    </p:spTree>
    <p:extLst>
      <p:ext uri="{BB962C8B-B14F-4D97-AF65-F5344CB8AC3E}">
        <p14:creationId xmlns:p14="http://schemas.microsoft.com/office/powerpoint/2010/main" val="3689608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077-B7F8-974E-37F5-38929986C76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D7996C9-0304-69E2-2AA4-C04D076F4AED}"/>
              </a:ext>
            </a:extLst>
          </p:cNvPr>
          <p:cNvSpPr>
            <a:spLocks noGrp="1"/>
          </p:cNvSpPr>
          <p:nvPr>
            <p:ph idx="1"/>
          </p:nvPr>
        </p:nvSpPr>
        <p:spPr/>
        <p:txBody>
          <a:bodyPr/>
          <a:lstStyle/>
          <a:p>
            <a:pPr marL="0" indent="0">
              <a:buNone/>
            </a:pPr>
            <a:r>
              <a:rPr lang="en-US" dirty="0"/>
              <a:t> </a:t>
            </a:r>
            <a:endParaRPr lang="en-IN" dirty="0"/>
          </a:p>
        </p:txBody>
      </p:sp>
      <p:pic>
        <p:nvPicPr>
          <p:cNvPr id="4" name="Content Placeholder 6">
            <a:extLst>
              <a:ext uri="{FF2B5EF4-FFF2-40B4-BE49-F238E27FC236}">
                <a16:creationId xmlns:a16="http://schemas.microsoft.com/office/drawing/2014/main" id="{52FAA844-69CF-7566-3E50-C31BA659576A}"/>
              </a:ext>
            </a:extLst>
          </p:cNvPr>
          <p:cNvPicPr>
            <a:picLocks noChangeAspect="1"/>
          </p:cNvPicPr>
          <p:nvPr/>
        </p:nvPicPr>
        <p:blipFill>
          <a:blip r:embed="rId2"/>
          <a:stretch>
            <a:fillRect/>
          </a:stretch>
        </p:blipFill>
        <p:spPr>
          <a:xfrm>
            <a:off x="838200" y="365125"/>
            <a:ext cx="3857625" cy="514350"/>
          </a:xfrm>
          <a:prstGeom prst="rect">
            <a:avLst/>
          </a:prstGeom>
        </p:spPr>
      </p:pic>
      <p:pic>
        <p:nvPicPr>
          <p:cNvPr id="6" name="Picture 5">
            <a:extLst>
              <a:ext uri="{FF2B5EF4-FFF2-40B4-BE49-F238E27FC236}">
                <a16:creationId xmlns:a16="http://schemas.microsoft.com/office/drawing/2014/main" id="{1A7A87CB-2592-72D5-C559-7735177007CD}"/>
              </a:ext>
            </a:extLst>
          </p:cNvPr>
          <p:cNvPicPr>
            <a:picLocks noChangeAspect="1"/>
          </p:cNvPicPr>
          <p:nvPr/>
        </p:nvPicPr>
        <p:blipFill>
          <a:blip r:embed="rId3"/>
          <a:stretch>
            <a:fillRect/>
          </a:stretch>
        </p:blipFill>
        <p:spPr>
          <a:xfrm>
            <a:off x="838200" y="1014412"/>
            <a:ext cx="9318674" cy="5330117"/>
          </a:xfrm>
          <a:prstGeom prst="rect">
            <a:avLst/>
          </a:prstGeom>
        </p:spPr>
      </p:pic>
    </p:spTree>
    <p:extLst>
      <p:ext uri="{BB962C8B-B14F-4D97-AF65-F5344CB8AC3E}">
        <p14:creationId xmlns:p14="http://schemas.microsoft.com/office/powerpoint/2010/main" val="2247590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BD82-54EB-FAF7-E7E6-AD7A2135770B}"/>
              </a:ext>
            </a:extLst>
          </p:cNvPr>
          <p:cNvSpPr>
            <a:spLocks noGrp="1"/>
          </p:cNvSpPr>
          <p:nvPr>
            <p:ph type="title"/>
          </p:nvPr>
        </p:nvSpPr>
        <p:spPr>
          <a:xfrm>
            <a:off x="838200" y="1"/>
            <a:ext cx="10515600" cy="1294227"/>
          </a:xfrm>
        </p:spPr>
        <p:txBody>
          <a:bodyPr>
            <a:normAutofit fontScale="90000"/>
          </a:bodyPr>
          <a:lstStyle/>
          <a:p>
            <a:pPr algn="ctr"/>
            <a:r>
              <a:rPr kumimoji="0" lang="en-US" altLang="en-US" sz="4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Macro-average, micro-average, and weighted average</a:t>
            </a:r>
            <a:endParaRPr lang="en-IN" dirty="0"/>
          </a:p>
        </p:txBody>
      </p:sp>
      <p:pic>
        <p:nvPicPr>
          <p:cNvPr id="5" name="Content Placeholder 4">
            <a:extLst>
              <a:ext uri="{FF2B5EF4-FFF2-40B4-BE49-F238E27FC236}">
                <a16:creationId xmlns:a16="http://schemas.microsoft.com/office/drawing/2014/main" id="{A50EEF1E-520F-3A8F-38A2-A0F07E724A1E}"/>
              </a:ext>
            </a:extLst>
          </p:cNvPr>
          <p:cNvPicPr>
            <a:picLocks noGrp="1" noChangeAspect="1"/>
          </p:cNvPicPr>
          <p:nvPr>
            <p:ph idx="1"/>
          </p:nvPr>
        </p:nvPicPr>
        <p:blipFill>
          <a:blip r:embed="rId2"/>
          <a:stretch>
            <a:fillRect/>
          </a:stretch>
        </p:blipFill>
        <p:spPr>
          <a:xfrm>
            <a:off x="247357" y="1294228"/>
            <a:ext cx="8319868" cy="5465297"/>
          </a:xfrm>
        </p:spPr>
      </p:pic>
    </p:spTree>
    <p:extLst>
      <p:ext uri="{BB962C8B-B14F-4D97-AF65-F5344CB8AC3E}">
        <p14:creationId xmlns:p14="http://schemas.microsoft.com/office/powerpoint/2010/main" val="553689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9FC24-334D-FD89-6E81-0694B62ECDF1}"/>
              </a:ext>
            </a:extLst>
          </p:cNvPr>
          <p:cNvSpPr>
            <a:spLocks noGrp="1"/>
          </p:cNvSpPr>
          <p:nvPr>
            <p:ph type="title"/>
          </p:nvPr>
        </p:nvSpPr>
        <p:spPr>
          <a:xfrm>
            <a:off x="838200" y="1"/>
            <a:ext cx="10515600" cy="1097279"/>
          </a:xfrm>
        </p:spPr>
        <p:txBody>
          <a:bodyPr>
            <a:normAutofit/>
          </a:bodyPr>
          <a:lstStyle/>
          <a:p>
            <a:pPr algn="ctr"/>
            <a:r>
              <a:rPr kumimoji="0" lang="en-US" altLang="en-US" sz="3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Macro-average, micro-average, and weighted average</a:t>
            </a:r>
            <a:endParaRPr lang="en-IN" sz="3600" dirty="0"/>
          </a:p>
        </p:txBody>
      </p:sp>
      <p:pic>
        <p:nvPicPr>
          <p:cNvPr id="5" name="Content Placeholder 4">
            <a:extLst>
              <a:ext uri="{FF2B5EF4-FFF2-40B4-BE49-F238E27FC236}">
                <a16:creationId xmlns:a16="http://schemas.microsoft.com/office/drawing/2014/main" id="{18C73654-8BB8-6F91-6478-3A91A40E8B84}"/>
              </a:ext>
            </a:extLst>
          </p:cNvPr>
          <p:cNvPicPr>
            <a:picLocks noGrp="1" noChangeAspect="1"/>
          </p:cNvPicPr>
          <p:nvPr>
            <p:ph idx="1"/>
          </p:nvPr>
        </p:nvPicPr>
        <p:blipFill>
          <a:blip r:embed="rId2"/>
          <a:stretch>
            <a:fillRect/>
          </a:stretch>
        </p:blipFill>
        <p:spPr>
          <a:xfrm>
            <a:off x="713933" y="1097280"/>
            <a:ext cx="7670411" cy="2940148"/>
          </a:xfrm>
        </p:spPr>
      </p:pic>
      <p:sp>
        <p:nvSpPr>
          <p:cNvPr id="8" name="TextBox 7">
            <a:extLst>
              <a:ext uri="{FF2B5EF4-FFF2-40B4-BE49-F238E27FC236}">
                <a16:creationId xmlns:a16="http://schemas.microsoft.com/office/drawing/2014/main" id="{EE5E5713-FB98-5A60-205E-623CDF56B6F9}"/>
              </a:ext>
            </a:extLst>
          </p:cNvPr>
          <p:cNvSpPr txBox="1"/>
          <p:nvPr/>
        </p:nvSpPr>
        <p:spPr>
          <a:xfrm>
            <a:off x="713934" y="4567505"/>
            <a:ext cx="11478065" cy="163121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If all these averages are above your predefined target values, it suggests that the model has a strong overall performance and the confusion matrix indicates good accuracy and reliability.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However, if any of these metrics fall below your target, it might highlight areas where the model could be improved, such as handling certain classes better or reducing false positives/negatives. </a:t>
            </a:r>
          </a:p>
        </p:txBody>
      </p:sp>
    </p:spTree>
    <p:extLst>
      <p:ext uri="{BB962C8B-B14F-4D97-AF65-F5344CB8AC3E}">
        <p14:creationId xmlns:p14="http://schemas.microsoft.com/office/powerpoint/2010/main" val="262698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25054-0EC9-88AD-FB2E-063D990EEA63}"/>
              </a:ext>
            </a:extLst>
          </p:cNvPr>
          <p:cNvSpPr>
            <a:spLocks noGrp="1"/>
          </p:cNvSpPr>
          <p:nvPr>
            <p:ph type="title"/>
          </p:nvPr>
        </p:nvSpPr>
        <p:spPr>
          <a:xfrm>
            <a:off x="831850" y="1709739"/>
            <a:ext cx="10515600" cy="1719262"/>
          </a:xfrm>
        </p:spPr>
        <p:txBody>
          <a:bodyPr>
            <a:normAutofit/>
          </a:bodyPr>
          <a:lstStyle/>
          <a:p>
            <a:pPr algn="ctr"/>
            <a:r>
              <a:rPr lang="en-IN" sz="5400" b="1" dirty="0">
                <a:latin typeface="Times New Roman" panose="02020603050405020304" pitchFamily="18" charset="0"/>
                <a:cs typeface="Times New Roman" panose="02020603050405020304" pitchFamily="18" charset="0"/>
              </a:rPr>
              <a:t>Accessing Class Probability Estimates</a:t>
            </a:r>
          </a:p>
        </p:txBody>
      </p:sp>
      <p:sp>
        <p:nvSpPr>
          <p:cNvPr id="3" name="Text Placeholder 2">
            <a:extLst>
              <a:ext uri="{FF2B5EF4-FFF2-40B4-BE49-F238E27FC236}">
                <a16:creationId xmlns:a16="http://schemas.microsoft.com/office/drawing/2014/main" id="{7CC1A426-C72E-2A98-FB77-ED14744FF815}"/>
              </a:ext>
            </a:extLst>
          </p:cNvPr>
          <p:cNvSpPr>
            <a:spLocks noGrp="1"/>
          </p:cNvSpPr>
          <p:nvPr>
            <p:ph type="body" idx="1"/>
          </p:nvPr>
        </p:nvSpPr>
        <p:spPr/>
        <p:txBody>
          <a:bodyPr/>
          <a:lstStyle/>
          <a:p>
            <a:r>
              <a:rPr lang="en-US" dirty="0"/>
              <a:t>  </a:t>
            </a:r>
            <a:endParaRPr lang="en-IN" dirty="0"/>
          </a:p>
        </p:txBody>
      </p:sp>
    </p:spTree>
    <p:extLst>
      <p:ext uri="{BB962C8B-B14F-4D97-AF65-F5344CB8AC3E}">
        <p14:creationId xmlns:p14="http://schemas.microsoft.com/office/powerpoint/2010/main" val="2078698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B26C-F446-A7E2-E41A-6CC101E55A0E}"/>
              </a:ext>
            </a:extLst>
          </p:cNvPr>
          <p:cNvSpPr>
            <a:spLocks noGrp="1"/>
          </p:cNvSpPr>
          <p:nvPr>
            <p:ph type="title"/>
          </p:nvPr>
        </p:nvSpPr>
        <p:spPr>
          <a:xfrm>
            <a:off x="838200" y="1"/>
            <a:ext cx="10515600" cy="844061"/>
          </a:xfrm>
        </p:spPr>
        <p:txBody>
          <a:bodyPr>
            <a:normAutofit/>
          </a:bodyPr>
          <a:lstStyle/>
          <a:p>
            <a:pPr algn="ctr"/>
            <a:r>
              <a:rPr lang="en-US" sz="3600" b="1" dirty="0">
                <a:latin typeface="Times New Roman" panose="02020603050405020304" pitchFamily="18" charset="0"/>
                <a:cs typeface="Times New Roman" panose="02020603050405020304" pitchFamily="18" charset="0"/>
              </a:rPr>
              <a:t>Class Probability Estimation:-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245F89C-A360-C51E-1A88-5FB9DD6FF643}"/>
              </a:ext>
            </a:extLst>
          </p:cNvPr>
          <p:cNvSpPr>
            <a:spLocks noGrp="1"/>
          </p:cNvSpPr>
          <p:nvPr>
            <p:ph idx="1"/>
          </p:nvPr>
        </p:nvSpPr>
        <p:spPr>
          <a:xfrm>
            <a:off x="838200" y="1097280"/>
            <a:ext cx="10515600" cy="5760719"/>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In class probability estimation, you will teach how to calculate the likelihood that a given data point belongs to a particular class. Here's a simple breakdown:</a:t>
            </a:r>
          </a:p>
          <a:p>
            <a:pPr>
              <a:buFont typeface="+mj-lt"/>
              <a:buAutoNum type="arabicPeriod"/>
            </a:pPr>
            <a:r>
              <a:rPr lang="en-US" sz="2000" b="1" dirty="0">
                <a:latin typeface="Times New Roman" panose="02020603050405020304" pitchFamily="18" charset="0"/>
                <a:cs typeface="Times New Roman" panose="02020603050405020304" pitchFamily="18" charset="0"/>
              </a:rPr>
              <a:t>Class Probability Estimation</a:t>
            </a:r>
            <a:r>
              <a:rPr lang="en-US" sz="2000" dirty="0">
                <a:latin typeface="Times New Roman" panose="02020603050405020304" pitchFamily="18" charset="0"/>
                <a:cs typeface="Times New Roman" panose="02020603050405020304" pitchFamily="18" charset="0"/>
              </a:rPr>
              <a:t>: It is about predicting the probability that a data point belongs to each possible class. For example, in a binary classification, instead of just predicting "yes" or "no", the model will estimate the probability of "yes" (e.g., 0.7) and "no" (e.g., 0.3).</a:t>
            </a: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a:buFont typeface="+mj-lt"/>
              <a:buAutoNum type="arabicPeriod"/>
            </a:pPr>
            <a:r>
              <a:rPr lang="en-US" sz="2000" b="1" dirty="0">
                <a:latin typeface="Times New Roman" panose="02020603050405020304" pitchFamily="18" charset="0"/>
                <a:cs typeface="Times New Roman" panose="02020603050405020304" pitchFamily="18" charset="0"/>
              </a:rPr>
              <a:t>Logistic Regression</a:t>
            </a:r>
            <a:r>
              <a:rPr lang="en-US" sz="2000" dirty="0">
                <a:latin typeface="Times New Roman" panose="02020603050405020304" pitchFamily="18" charset="0"/>
                <a:cs typeface="Times New Roman" panose="02020603050405020304" pitchFamily="18" charset="0"/>
              </a:rPr>
              <a:t>: This is a common method for estimating probabilities in binary classification. The formula outputs values between 0 and 1, which are interpreted as probabilities.</a:t>
            </a: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a:buFont typeface="+mj-lt"/>
              <a:buAutoNum type="arabicPeriod"/>
            </a:pPr>
            <a:r>
              <a:rPr lang="en-US" sz="2000" b="1" dirty="0">
                <a:latin typeface="Times New Roman" panose="02020603050405020304" pitchFamily="18" charset="0"/>
                <a:cs typeface="Times New Roman" panose="02020603050405020304" pitchFamily="18" charset="0"/>
              </a:rPr>
              <a:t>Multiclass Classification</a:t>
            </a:r>
            <a:r>
              <a:rPr lang="en-US" sz="2000" dirty="0">
                <a:latin typeface="Times New Roman" panose="02020603050405020304" pitchFamily="18" charset="0"/>
                <a:cs typeface="Times New Roman" panose="02020603050405020304" pitchFamily="18" charset="0"/>
              </a:rPr>
              <a:t>: In multiclass classification, class probability estimation involves predicting the probability for each class. For example, if there are 3 classes, the model will predict probabilities like Class 1: 0.5, Class 2: 0.3, Class 3: 0.2.</a:t>
            </a: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a:buFont typeface="+mj-lt"/>
              <a:buAutoNum type="arabicPeriod"/>
            </a:pPr>
            <a:r>
              <a:rPr lang="en-US" sz="2000" b="1" dirty="0" err="1">
                <a:latin typeface="Times New Roman" panose="02020603050405020304" pitchFamily="18" charset="0"/>
                <a:cs typeface="Times New Roman" panose="02020603050405020304" pitchFamily="18" charset="0"/>
              </a:rPr>
              <a:t>Softmax</a:t>
            </a:r>
            <a:r>
              <a:rPr lang="en-US" sz="2000" b="1" dirty="0">
                <a:latin typeface="Times New Roman" panose="02020603050405020304" pitchFamily="18" charset="0"/>
                <a:cs typeface="Times New Roman" panose="02020603050405020304" pitchFamily="18" charset="0"/>
              </a:rPr>
              <a:t> Function</a:t>
            </a:r>
            <a:r>
              <a:rPr lang="en-US" sz="2000" dirty="0">
                <a:latin typeface="Times New Roman" panose="02020603050405020304" pitchFamily="18" charset="0"/>
                <a:cs typeface="Times New Roman" panose="02020603050405020304" pitchFamily="18" charset="0"/>
              </a:rPr>
              <a:t>: For multiclass problems, you might also teach the </a:t>
            </a:r>
            <a:r>
              <a:rPr lang="en-US" sz="2000" dirty="0" err="1">
                <a:latin typeface="Times New Roman" panose="02020603050405020304" pitchFamily="18" charset="0"/>
                <a:cs typeface="Times New Roman" panose="02020603050405020304" pitchFamily="18" charset="0"/>
              </a:rPr>
              <a:t>softmax</a:t>
            </a:r>
            <a:r>
              <a:rPr lang="en-US" sz="2000" dirty="0">
                <a:latin typeface="Times New Roman" panose="02020603050405020304" pitchFamily="18" charset="0"/>
                <a:cs typeface="Times New Roman" panose="02020603050405020304" pitchFamily="18" charset="0"/>
              </a:rPr>
              <a:t> function, which converts raw model outputs (logits) into probabilities.</a:t>
            </a:r>
          </a:p>
          <a:p>
            <a:endParaRPr lang="en-IN" dirty="0"/>
          </a:p>
        </p:txBody>
      </p:sp>
    </p:spTree>
    <p:extLst>
      <p:ext uri="{BB962C8B-B14F-4D97-AF65-F5344CB8AC3E}">
        <p14:creationId xmlns:p14="http://schemas.microsoft.com/office/powerpoint/2010/main" val="264977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44E74-39D0-67E3-8D0D-BAA51D2F08E4}"/>
              </a:ext>
            </a:extLst>
          </p:cNvPr>
          <p:cNvSpPr>
            <a:spLocks noGrp="1"/>
          </p:cNvSpPr>
          <p:nvPr>
            <p:ph type="title"/>
          </p:nvPr>
        </p:nvSpPr>
        <p:spPr>
          <a:xfrm>
            <a:off x="838200" y="1"/>
            <a:ext cx="10515600" cy="1195753"/>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Advantages of class probability estimation:-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A6A57AC-5142-9F30-967C-948D43517039}"/>
              </a:ext>
            </a:extLst>
          </p:cNvPr>
          <p:cNvSpPr>
            <a:spLocks noGrp="1"/>
          </p:cNvSpPr>
          <p:nvPr>
            <p:ph idx="1"/>
          </p:nvPr>
        </p:nvSpPr>
        <p:spPr>
          <a:xfrm>
            <a:off x="838200" y="1195754"/>
            <a:ext cx="10515600" cy="5472332"/>
          </a:xfrm>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Better Decisions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It tells us how sure the model is about its predictions. For example, a high probability means the model is confident.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Adjustable Thresholds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You can change how you decide which class to choose based on the probability. This is useful when different outcomes have different costs or risks.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Handling Uncertainty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Probabilities help us understand how uncertain or risky a prediction is.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Evaluation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Many tools and methods to check how well a model works need probabilities, not just final class labels.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Ranking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Probabilities help in ordering or ranking items, like recommending products or sorting search results based on how likely they are to be relevant.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2000" b="1" dirty="0">
                <a:latin typeface="Times New Roman" panose="02020603050405020304" pitchFamily="18" charset="0"/>
                <a:cs typeface="Times New Roman" panose="02020603050405020304" pitchFamily="18" charset="0"/>
              </a:rPr>
              <a:t>Decision Support in Complex Systems</a:t>
            </a:r>
            <a:r>
              <a:rPr lang="en-US" sz="2000" dirty="0">
                <a:latin typeface="Times New Roman" panose="02020603050405020304" pitchFamily="18" charset="0"/>
                <a:cs typeface="Times New Roman" panose="02020603050405020304" pitchFamily="18" charset="0"/>
              </a:rPr>
              <a:t>: Class probability estimates can be used in more complex systems where decisions are not simply binary but involve multiple actions or scenarios. For instance, in medical diagnosis, probabilities can help doctors decide between various treatment options based on the likelihood of different outcomes.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238927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C94E-5B10-B8D4-FBF8-BA96AA6D2F1B}"/>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8C09A096-D862-B684-60D3-D1F4F92E604F}"/>
              </a:ext>
            </a:extLst>
          </p:cNvPr>
          <p:cNvPicPr>
            <a:picLocks noGrp="1" noChangeAspect="1"/>
          </p:cNvPicPr>
          <p:nvPr>
            <p:ph idx="1"/>
          </p:nvPr>
        </p:nvPicPr>
        <p:blipFill>
          <a:blip r:embed="rId2"/>
          <a:stretch>
            <a:fillRect/>
          </a:stretch>
        </p:blipFill>
        <p:spPr>
          <a:xfrm>
            <a:off x="438955" y="71437"/>
            <a:ext cx="10515599" cy="2390409"/>
          </a:xfrm>
        </p:spPr>
      </p:pic>
      <p:pic>
        <p:nvPicPr>
          <p:cNvPr id="7" name="Picture 6">
            <a:extLst>
              <a:ext uri="{FF2B5EF4-FFF2-40B4-BE49-F238E27FC236}">
                <a16:creationId xmlns:a16="http://schemas.microsoft.com/office/drawing/2014/main" id="{01A0704B-FE9B-00D1-61D6-DC19CA2C54F9}"/>
              </a:ext>
            </a:extLst>
          </p:cNvPr>
          <p:cNvPicPr>
            <a:picLocks noChangeAspect="1"/>
          </p:cNvPicPr>
          <p:nvPr/>
        </p:nvPicPr>
        <p:blipFill>
          <a:blip r:embed="rId3"/>
          <a:stretch>
            <a:fillRect/>
          </a:stretch>
        </p:blipFill>
        <p:spPr>
          <a:xfrm>
            <a:off x="438954" y="2390409"/>
            <a:ext cx="10515599" cy="4396154"/>
          </a:xfrm>
          <a:prstGeom prst="rect">
            <a:avLst/>
          </a:prstGeom>
        </p:spPr>
      </p:pic>
    </p:spTree>
    <p:extLst>
      <p:ext uri="{BB962C8B-B14F-4D97-AF65-F5344CB8AC3E}">
        <p14:creationId xmlns:p14="http://schemas.microsoft.com/office/powerpoint/2010/main" val="2950030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0A549-71F1-E776-60E3-2FB3CB9EBDDB}"/>
              </a:ext>
            </a:extLst>
          </p:cNvPr>
          <p:cNvSpPr>
            <a:spLocks noGrp="1"/>
          </p:cNvSpPr>
          <p:nvPr>
            <p:ph type="title"/>
          </p:nvPr>
        </p:nvSpPr>
        <p:spPr>
          <a:xfrm>
            <a:off x="838200" y="1"/>
            <a:ext cx="10515600" cy="681036"/>
          </a:xfrm>
        </p:spPr>
        <p:txBody>
          <a:bodyPr>
            <a:normAutofit fontScale="90000"/>
          </a:bodyPr>
          <a:lstStyle/>
          <a:p>
            <a:pPr algn="ctr"/>
            <a:r>
              <a:rPr lang="en-IN" sz="4400" b="1" i="0" dirty="0">
                <a:solidFill>
                  <a:srgbClr val="001D35"/>
                </a:solidFill>
                <a:effectLst/>
                <a:latin typeface="Times New Roman" panose="02020603050405020304" pitchFamily="18" charset="0"/>
                <a:cs typeface="Times New Roman" panose="02020603050405020304" pitchFamily="18" charset="0"/>
              </a:rPr>
              <a:t>Logistic regression:-</a:t>
            </a:r>
            <a:endParaRPr lang="en-IN" dirty="0"/>
          </a:p>
        </p:txBody>
      </p:sp>
      <p:sp>
        <p:nvSpPr>
          <p:cNvPr id="3" name="Content Placeholder 2">
            <a:extLst>
              <a:ext uri="{FF2B5EF4-FFF2-40B4-BE49-F238E27FC236}">
                <a16:creationId xmlns:a16="http://schemas.microsoft.com/office/drawing/2014/main" id="{7ABAFF76-4A97-FB27-A1BE-3C38206F2CB1}"/>
              </a:ext>
            </a:extLst>
          </p:cNvPr>
          <p:cNvSpPr>
            <a:spLocks noGrp="1"/>
          </p:cNvSpPr>
          <p:nvPr>
            <p:ph idx="1"/>
          </p:nvPr>
        </p:nvSpPr>
        <p:spPr>
          <a:xfrm>
            <a:off x="838200" y="787791"/>
            <a:ext cx="10515600" cy="5389172"/>
          </a:xfrm>
        </p:spPr>
        <p:txBody>
          <a:bodyPr/>
          <a:lstStyle/>
          <a:p>
            <a:r>
              <a:rPr lang="en-US" sz="1800" dirty="0">
                <a:latin typeface="Times New Roman" panose="02020603050405020304" pitchFamily="18" charset="0"/>
                <a:cs typeface="Times New Roman" panose="02020603050405020304" pitchFamily="18" charset="0"/>
              </a:rPr>
              <a:t>Logistic regression is a type of model which is used to predict the probability of a binary outcome (Yes or No). If the probability calculated by the model is more than 0.5, you classify it as "yes"; if it's less than 0.5, you classify it as “no”.</a:t>
            </a:r>
          </a:p>
          <a:p>
            <a:endParaRPr lang="en-IN" dirty="0"/>
          </a:p>
        </p:txBody>
      </p:sp>
      <p:pic>
        <p:nvPicPr>
          <p:cNvPr id="4" name="Picture 3">
            <a:extLst>
              <a:ext uri="{FF2B5EF4-FFF2-40B4-BE49-F238E27FC236}">
                <a16:creationId xmlns:a16="http://schemas.microsoft.com/office/drawing/2014/main" id="{5D794151-5B2B-CE08-D604-43483050903A}"/>
              </a:ext>
            </a:extLst>
          </p:cNvPr>
          <p:cNvPicPr>
            <a:picLocks noChangeAspect="1"/>
          </p:cNvPicPr>
          <p:nvPr/>
        </p:nvPicPr>
        <p:blipFill>
          <a:blip r:embed="rId2"/>
          <a:stretch>
            <a:fillRect/>
          </a:stretch>
        </p:blipFill>
        <p:spPr>
          <a:xfrm>
            <a:off x="1547593" y="1968892"/>
            <a:ext cx="7296150" cy="4314825"/>
          </a:xfrm>
          <a:prstGeom prst="rect">
            <a:avLst/>
          </a:prstGeom>
        </p:spPr>
      </p:pic>
    </p:spTree>
    <p:extLst>
      <p:ext uri="{BB962C8B-B14F-4D97-AF65-F5344CB8AC3E}">
        <p14:creationId xmlns:p14="http://schemas.microsoft.com/office/powerpoint/2010/main" val="69331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8CAA-037A-DDAC-9E96-50B619A63E6B}"/>
              </a:ext>
            </a:extLst>
          </p:cNvPr>
          <p:cNvSpPr>
            <a:spLocks noGrp="1"/>
          </p:cNvSpPr>
          <p:nvPr>
            <p:ph type="title"/>
          </p:nvPr>
        </p:nvSpPr>
        <p:spPr>
          <a:xfrm>
            <a:off x="838200" y="1"/>
            <a:ext cx="10515600" cy="1308294"/>
          </a:xfrm>
        </p:spPr>
        <p:txBody>
          <a:bodyPr>
            <a:normAutofit/>
          </a:bodyPr>
          <a:lstStyle/>
          <a:p>
            <a:pPr algn="ctr"/>
            <a:r>
              <a:rPr lang="en-US" sz="3600" b="1" dirty="0">
                <a:latin typeface="Times New Roman" panose="02020603050405020304" pitchFamily="18" charset="0"/>
                <a:cs typeface="Times New Roman" panose="02020603050405020304" pitchFamily="18" charset="0"/>
              </a:rPr>
              <a:t>The model converts binary outcomes (1 and 0) into probabilities (0 to 100%):-</a:t>
            </a:r>
            <a:endParaRPr lang="en-IN" sz="3600"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30107227-D1C0-2115-66E9-B6FEBFDB7971}"/>
              </a:ext>
            </a:extLst>
          </p:cNvPr>
          <p:cNvPicPr>
            <a:picLocks noGrp="1" noChangeAspect="1"/>
          </p:cNvPicPr>
          <p:nvPr>
            <p:ph idx="1"/>
          </p:nvPr>
        </p:nvPicPr>
        <p:blipFill>
          <a:blip r:embed="rId2"/>
          <a:stretch>
            <a:fillRect/>
          </a:stretch>
        </p:blipFill>
        <p:spPr>
          <a:xfrm>
            <a:off x="1223889" y="3748246"/>
            <a:ext cx="9641211" cy="3109754"/>
          </a:xfrm>
          <a:prstGeom prst="rect">
            <a:avLst/>
          </a:prstGeom>
        </p:spPr>
      </p:pic>
      <p:pic>
        <p:nvPicPr>
          <p:cNvPr id="5" name="Picture 4">
            <a:extLst>
              <a:ext uri="{FF2B5EF4-FFF2-40B4-BE49-F238E27FC236}">
                <a16:creationId xmlns:a16="http://schemas.microsoft.com/office/drawing/2014/main" id="{CA710929-106F-24DE-0A27-1DD95F2379DD}"/>
              </a:ext>
            </a:extLst>
          </p:cNvPr>
          <p:cNvPicPr>
            <a:picLocks noChangeAspect="1"/>
          </p:cNvPicPr>
          <p:nvPr/>
        </p:nvPicPr>
        <p:blipFill>
          <a:blip r:embed="rId3"/>
          <a:stretch>
            <a:fillRect/>
          </a:stretch>
        </p:blipFill>
        <p:spPr>
          <a:xfrm>
            <a:off x="1062556" y="1168980"/>
            <a:ext cx="9802544" cy="2971800"/>
          </a:xfrm>
          <a:prstGeom prst="rect">
            <a:avLst/>
          </a:prstGeom>
        </p:spPr>
      </p:pic>
    </p:spTree>
    <p:extLst>
      <p:ext uri="{BB962C8B-B14F-4D97-AF65-F5344CB8AC3E}">
        <p14:creationId xmlns:p14="http://schemas.microsoft.com/office/powerpoint/2010/main" val="1556054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E3DAE-EB18-59B0-AC1A-5C99835195D8}"/>
              </a:ext>
            </a:extLst>
          </p:cNvPr>
          <p:cNvSpPr>
            <a:spLocks noGrp="1"/>
          </p:cNvSpPr>
          <p:nvPr>
            <p:ph type="title"/>
          </p:nvPr>
        </p:nvSpPr>
        <p:spPr>
          <a:xfrm>
            <a:off x="838200" y="1"/>
            <a:ext cx="10515600" cy="129422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How logistic regression is used for probability estimation:-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0DB3396-B837-BBA0-C2DD-B4A6DA1103A2}"/>
              </a:ext>
            </a:extLst>
          </p:cNvPr>
          <p:cNvSpPr>
            <a:spLocks noGrp="1"/>
          </p:cNvSpPr>
          <p:nvPr>
            <p:ph idx="1"/>
          </p:nvPr>
        </p:nvSpPr>
        <p:spPr>
          <a:xfrm>
            <a:off x="838200" y="1406769"/>
            <a:ext cx="10515600" cy="5317588"/>
          </a:xfrm>
        </p:spPr>
        <p:txBody>
          <a:bodyPr>
            <a:normAutofit/>
          </a:bodyPr>
          <a:lstStyle/>
          <a:p>
            <a:r>
              <a:rPr lang="en-US" sz="2000" b="1" dirty="0">
                <a:latin typeface="Times New Roman" panose="02020603050405020304" pitchFamily="18" charset="0"/>
                <a:cs typeface="Times New Roman" panose="02020603050405020304" pitchFamily="18" charset="0"/>
              </a:rPr>
              <a:t>Logistic Function</a:t>
            </a:r>
            <a:r>
              <a:rPr lang="en-US" sz="2000" dirty="0">
                <a:latin typeface="Times New Roman" panose="02020603050405020304" pitchFamily="18" charset="0"/>
                <a:cs typeface="Times New Roman" panose="02020603050405020304" pitchFamily="18" charset="0"/>
              </a:rPr>
              <a:t>: It uses a special function called the </a:t>
            </a:r>
            <a:r>
              <a:rPr lang="en-US" sz="2000" b="1" dirty="0">
                <a:latin typeface="Times New Roman" panose="02020603050405020304" pitchFamily="18" charset="0"/>
                <a:cs typeface="Times New Roman" panose="02020603050405020304" pitchFamily="18" charset="0"/>
              </a:rPr>
              <a:t>logistic (or sigmoid) function</a:t>
            </a:r>
            <a:r>
              <a:rPr lang="en-US" sz="2000" dirty="0">
                <a:latin typeface="Times New Roman" panose="02020603050405020304" pitchFamily="18" charset="0"/>
                <a:cs typeface="Times New Roman" panose="02020603050405020304" pitchFamily="18" charset="0"/>
              </a:rPr>
              <a:t>, which converts any number into a probability between 0 and 1. The formula for this function is: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Thresholding</a:t>
            </a:r>
            <a:r>
              <a:rPr lang="en-US" sz="2000" dirty="0">
                <a:latin typeface="Times New Roman" panose="02020603050405020304" pitchFamily="18" charset="0"/>
                <a:cs typeface="Times New Roman" panose="02020603050405020304" pitchFamily="18" charset="0"/>
              </a:rPr>
              <a:t>: After estimating the probability, the model decides the outcome. If the probability is greater than 0.5, it predicts "Yes" (or 1). If it's less than 0.5, it predicts "No" (or 0).</a:t>
            </a:r>
          </a:p>
          <a:p>
            <a:r>
              <a:rPr lang="en-US" sz="2000" b="1" dirty="0">
                <a:latin typeface="Times New Roman" panose="02020603050405020304" pitchFamily="18" charset="0"/>
                <a:cs typeface="Times New Roman" panose="02020603050405020304" pitchFamily="18" charset="0"/>
              </a:rPr>
              <a:t>Interpretation</a:t>
            </a:r>
            <a:r>
              <a:rPr lang="en-US" sz="2000" dirty="0">
                <a:latin typeface="Times New Roman" panose="02020603050405020304" pitchFamily="18" charset="0"/>
                <a:cs typeface="Times New Roman" panose="02020603050405020304" pitchFamily="18" charset="0"/>
              </a:rPr>
              <a:t>: The output is a probability, such as 0.8, which means the model thinks there's an 80% chance that the outcome is "Yes."</a:t>
            </a:r>
          </a:p>
          <a:p>
            <a:pPr marL="0" indent="0">
              <a:buNone/>
            </a:pPr>
            <a:r>
              <a:rPr lang="en-US" sz="2000" dirty="0">
                <a:latin typeface="Times New Roman" panose="02020603050405020304" pitchFamily="18" charset="0"/>
                <a:cs typeface="Times New Roman" panose="02020603050405020304" pitchFamily="18" charset="0"/>
              </a:rPr>
              <a:t>This is how Logistic Regression helps estimate probabilities instead of just predicting the class directly.</a:t>
            </a:r>
          </a:p>
          <a:p>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6371EBA-47F6-249E-9DA0-E1B10F9A4798}"/>
              </a:ext>
            </a:extLst>
          </p:cNvPr>
          <p:cNvPicPr>
            <a:picLocks noChangeAspect="1"/>
          </p:cNvPicPr>
          <p:nvPr/>
        </p:nvPicPr>
        <p:blipFill>
          <a:blip r:embed="rId2"/>
          <a:stretch>
            <a:fillRect/>
          </a:stretch>
        </p:blipFill>
        <p:spPr>
          <a:xfrm>
            <a:off x="963849" y="2140487"/>
            <a:ext cx="4685502" cy="1288513"/>
          </a:xfrm>
          <a:prstGeom prst="rect">
            <a:avLst/>
          </a:prstGeom>
        </p:spPr>
      </p:pic>
      <p:pic>
        <p:nvPicPr>
          <p:cNvPr id="7" name="Picture 6">
            <a:extLst>
              <a:ext uri="{FF2B5EF4-FFF2-40B4-BE49-F238E27FC236}">
                <a16:creationId xmlns:a16="http://schemas.microsoft.com/office/drawing/2014/main" id="{EA15464C-0C57-8E9A-923E-EAF3B2B9F2E1}"/>
              </a:ext>
            </a:extLst>
          </p:cNvPr>
          <p:cNvPicPr>
            <a:picLocks noChangeAspect="1"/>
          </p:cNvPicPr>
          <p:nvPr/>
        </p:nvPicPr>
        <p:blipFill>
          <a:blip r:embed="rId3"/>
          <a:stretch>
            <a:fillRect/>
          </a:stretch>
        </p:blipFill>
        <p:spPr>
          <a:xfrm>
            <a:off x="5530263" y="2265045"/>
            <a:ext cx="6661737" cy="676861"/>
          </a:xfrm>
          <a:prstGeom prst="rect">
            <a:avLst/>
          </a:prstGeom>
        </p:spPr>
      </p:pic>
    </p:spTree>
    <p:extLst>
      <p:ext uri="{BB962C8B-B14F-4D97-AF65-F5344CB8AC3E}">
        <p14:creationId xmlns:p14="http://schemas.microsoft.com/office/powerpoint/2010/main" val="923677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E98AE-7107-842F-EE45-740955D83F52}"/>
              </a:ext>
            </a:extLst>
          </p:cNvPr>
          <p:cNvSpPr>
            <a:spLocks noGrp="1"/>
          </p:cNvSpPr>
          <p:nvPr>
            <p:ph type="title"/>
          </p:nvPr>
        </p:nvSpPr>
        <p:spPr/>
        <p:txBody>
          <a:bodyPr/>
          <a:lstStyle/>
          <a:p>
            <a:r>
              <a:rPr lang="en-US" dirty="0"/>
              <a:t>     </a:t>
            </a:r>
            <a:endParaRPr lang="en-IN" dirty="0"/>
          </a:p>
        </p:txBody>
      </p:sp>
      <p:pic>
        <p:nvPicPr>
          <p:cNvPr id="4" name="Content Placeholder 3">
            <a:extLst>
              <a:ext uri="{FF2B5EF4-FFF2-40B4-BE49-F238E27FC236}">
                <a16:creationId xmlns:a16="http://schemas.microsoft.com/office/drawing/2014/main" id="{06141B18-0A0F-848F-49E6-310EFC8BD5E2}"/>
              </a:ext>
            </a:extLst>
          </p:cNvPr>
          <p:cNvPicPr>
            <a:picLocks noGrp="1" noChangeAspect="1"/>
          </p:cNvPicPr>
          <p:nvPr>
            <p:ph idx="1"/>
          </p:nvPr>
        </p:nvPicPr>
        <p:blipFill>
          <a:blip r:embed="rId2"/>
          <a:stretch>
            <a:fillRect/>
          </a:stretch>
        </p:blipFill>
        <p:spPr>
          <a:xfrm>
            <a:off x="211015" y="365125"/>
            <a:ext cx="11980985" cy="6387367"/>
          </a:xfrm>
          <a:prstGeom prst="rect">
            <a:avLst/>
          </a:prstGeom>
        </p:spPr>
      </p:pic>
      <p:pic>
        <p:nvPicPr>
          <p:cNvPr id="6" name="Picture 5">
            <a:extLst>
              <a:ext uri="{FF2B5EF4-FFF2-40B4-BE49-F238E27FC236}">
                <a16:creationId xmlns:a16="http://schemas.microsoft.com/office/drawing/2014/main" id="{2F494D6F-EF27-1035-C0D0-A2C27CD66164}"/>
              </a:ext>
            </a:extLst>
          </p:cNvPr>
          <p:cNvPicPr>
            <a:picLocks noChangeAspect="1"/>
          </p:cNvPicPr>
          <p:nvPr/>
        </p:nvPicPr>
        <p:blipFill rotWithShape="1">
          <a:blip r:embed="rId3"/>
          <a:srcRect l="43028" t="4110"/>
          <a:stretch/>
        </p:blipFill>
        <p:spPr>
          <a:xfrm>
            <a:off x="6246055" y="1051340"/>
            <a:ext cx="1877597" cy="639348"/>
          </a:xfrm>
          <a:prstGeom prst="rect">
            <a:avLst/>
          </a:prstGeom>
        </p:spPr>
      </p:pic>
    </p:spTree>
    <p:extLst>
      <p:ext uri="{BB962C8B-B14F-4D97-AF65-F5344CB8AC3E}">
        <p14:creationId xmlns:p14="http://schemas.microsoft.com/office/powerpoint/2010/main" val="741111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B895-679C-431B-83F2-3E71F07D2714}"/>
              </a:ext>
            </a:extLst>
          </p:cNvPr>
          <p:cNvSpPr>
            <a:spLocks noGrp="1"/>
          </p:cNvSpPr>
          <p:nvPr>
            <p:ph type="title"/>
          </p:nvPr>
        </p:nvSpPr>
        <p:spPr>
          <a:xfrm>
            <a:off x="838200" y="1"/>
            <a:ext cx="10515600" cy="1195753"/>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How Naïve Bytes Classifier is used for class probability estimation:-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A549BB6-4CA5-831B-8D66-A3F125C28908}"/>
              </a:ext>
            </a:extLst>
          </p:cNvPr>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633A636-524A-0282-3BB1-17E91957A11F}"/>
              </a:ext>
            </a:extLst>
          </p:cNvPr>
          <p:cNvPicPr>
            <a:picLocks noChangeAspect="1"/>
          </p:cNvPicPr>
          <p:nvPr/>
        </p:nvPicPr>
        <p:blipFill>
          <a:blip r:embed="rId2"/>
          <a:stretch>
            <a:fillRect/>
          </a:stretch>
        </p:blipFill>
        <p:spPr>
          <a:xfrm>
            <a:off x="703287" y="1195753"/>
            <a:ext cx="11015102" cy="5662245"/>
          </a:xfrm>
          <a:prstGeom prst="rect">
            <a:avLst/>
          </a:prstGeom>
        </p:spPr>
      </p:pic>
    </p:spTree>
    <p:extLst>
      <p:ext uri="{BB962C8B-B14F-4D97-AF65-F5344CB8AC3E}">
        <p14:creationId xmlns:p14="http://schemas.microsoft.com/office/powerpoint/2010/main" val="684607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895BD-5048-A67C-D340-927A2B7578E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BF5AB7F-0EA8-C73F-6EA3-28DF0B9C030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881CF32-42DD-1A65-8CD1-A6E5820ECC0B}"/>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561328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A9B16-EACE-6E4E-F398-DDA6454586A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39B0728-E994-E5D4-F508-238943A5139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6E6BAEE-28AD-0268-1E6D-7768826ED9CB}"/>
              </a:ext>
            </a:extLst>
          </p:cNvPr>
          <p:cNvPicPr>
            <a:picLocks noChangeAspect="1"/>
          </p:cNvPicPr>
          <p:nvPr/>
        </p:nvPicPr>
        <p:blipFill>
          <a:blip r:embed="rId2"/>
          <a:stretch>
            <a:fillRect/>
          </a:stretch>
        </p:blipFill>
        <p:spPr>
          <a:xfrm>
            <a:off x="-1" y="-23714"/>
            <a:ext cx="12192001" cy="6881714"/>
          </a:xfrm>
          <a:prstGeom prst="rect">
            <a:avLst/>
          </a:prstGeom>
        </p:spPr>
      </p:pic>
    </p:spTree>
    <p:extLst>
      <p:ext uri="{BB962C8B-B14F-4D97-AF65-F5344CB8AC3E}">
        <p14:creationId xmlns:p14="http://schemas.microsoft.com/office/powerpoint/2010/main" val="30396296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5B61-FC0B-E36D-BAD8-D2EEBA4F01D6}"/>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How Decision tree is used for class probability estimation:-</a:t>
            </a:r>
            <a:endParaRPr lang="en-IN" dirty="0"/>
          </a:p>
        </p:txBody>
      </p:sp>
      <p:pic>
        <p:nvPicPr>
          <p:cNvPr id="5" name="Content Placeholder 4">
            <a:extLst>
              <a:ext uri="{FF2B5EF4-FFF2-40B4-BE49-F238E27FC236}">
                <a16:creationId xmlns:a16="http://schemas.microsoft.com/office/drawing/2014/main" id="{10713378-A9F1-CFC9-8ED1-E03ED328C9E4}"/>
              </a:ext>
            </a:extLst>
          </p:cNvPr>
          <p:cNvPicPr>
            <a:picLocks noGrp="1" noChangeAspect="1"/>
          </p:cNvPicPr>
          <p:nvPr>
            <p:ph idx="1"/>
          </p:nvPr>
        </p:nvPicPr>
        <p:blipFill>
          <a:blip r:embed="rId2"/>
          <a:stretch>
            <a:fillRect/>
          </a:stretch>
        </p:blipFill>
        <p:spPr>
          <a:xfrm>
            <a:off x="2039815" y="1825625"/>
            <a:ext cx="7976382" cy="4667250"/>
          </a:xfrm>
        </p:spPr>
      </p:pic>
    </p:spTree>
    <p:extLst>
      <p:ext uri="{BB962C8B-B14F-4D97-AF65-F5344CB8AC3E}">
        <p14:creationId xmlns:p14="http://schemas.microsoft.com/office/powerpoint/2010/main" val="292027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7000F-671F-2AA2-4CE0-E17C95A2B38C}"/>
              </a:ext>
            </a:extLst>
          </p:cNvPr>
          <p:cNvSpPr>
            <a:spLocks noGrp="1"/>
          </p:cNvSpPr>
          <p:nvPr>
            <p:ph type="title"/>
          </p:nvPr>
        </p:nvSpPr>
        <p:spPr>
          <a:xfrm>
            <a:off x="838200" y="1"/>
            <a:ext cx="10515600" cy="1125414"/>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Types of method used in </a:t>
            </a:r>
            <a:r>
              <a:rPr lang="en-US" b="1" dirty="0" err="1">
                <a:latin typeface="Times New Roman" panose="02020603050405020304" pitchFamily="18" charset="0"/>
                <a:cs typeface="Times New Roman" panose="02020603050405020304" pitchFamily="18" charset="0"/>
              </a:rPr>
              <a:t>assesing</a:t>
            </a:r>
            <a:r>
              <a:rPr lang="en-US" b="1" dirty="0">
                <a:latin typeface="Times New Roman" panose="02020603050405020304" pitchFamily="18" charset="0"/>
                <a:cs typeface="Times New Roman" panose="02020603050405020304" pitchFamily="18" charset="0"/>
              </a:rPr>
              <a:t> class probabilities:-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2D2FB05-8CAF-5356-C333-BBE99E28FD61}"/>
              </a:ext>
            </a:extLst>
          </p:cNvPr>
          <p:cNvSpPr>
            <a:spLocks noGrp="1"/>
          </p:cNvSpPr>
          <p:nvPr>
            <p:ph idx="1"/>
          </p:nvPr>
        </p:nvSpPr>
        <p:spPr>
          <a:xfrm>
            <a:off x="838200" y="1322362"/>
            <a:ext cx="10515600" cy="5359791"/>
          </a:xfrm>
        </p:spPr>
        <p:txBody>
          <a:bodyPr>
            <a:normAutofit fontScale="62500" lnSpcReduction="20000"/>
          </a:bodyPr>
          <a:lstStyle/>
          <a:p>
            <a:pPr marL="0" indent="0">
              <a:buNone/>
            </a:pPr>
            <a:r>
              <a:rPr lang="en-US" sz="3200" b="1" dirty="0">
                <a:latin typeface="Times New Roman" panose="02020603050405020304" pitchFamily="18" charset="0"/>
                <a:cs typeface="Times New Roman" panose="02020603050405020304" pitchFamily="18" charset="0"/>
              </a:rPr>
              <a:t>Logistic Regression:-</a:t>
            </a:r>
          </a:p>
          <a:p>
            <a:r>
              <a:rPr lang="en-US" b="1" dirty="0"/>
              <a:t>Method</a:t>
            </a:r>
            <a:r>
              <a:rPr lang="en-US" dirty="0"/>
              <a:t>: It uses the </a:t>
            </a:r>
            <a:r>
              <a:rPr lang="en-US" b="1" dirty="0"/>
              <a:t>logistic function</a:t>
            </a:r>
            <a:r>
              <a:rPr lang="en-US" dirty="0"/>
              <a:t> to convert the linear combination of features into a probability between 0 and 1. This is commonly used for binary classification.</a:t>
            </a:r>
          </a:p>
          <a:p>
            <a:r>
              <a:rPr lang="en-US" b="1" dirty="0"/>
              <a:t>How</a:t>
            </a:r>
            <a:r>
              <a:rPr lang="en-US" dirty="0"/>
              <a:t>: It outputs a probability that a data point belongs to the positive class (e.g., "Yes") and classifies it based on a threshold (commonly 0.5).</a:t>
            </a:r>
          </a:p>
          <a:p>
            <a:pPr marL="0" indent="0">
              <a:buNone/>
            </a:pPr>
            <a:r>
              <a:rPr lang="en-US" sz="3200" b="1" dirty="0">
                <a:latin typeface="Times New Roman" panose="02020603050405020304" pitchFamily="18" charset="0"/>
                <a:cs typeface="Times New Roman" panose="02020603050405020304" pitchFamily="18" charset="0"/>
              </a:rPr>
              <a:t>Naive Bayes:-</a:t>
            </a:r>
          </a:p>
          <a:p>
            <a:r>
              <a:rPr lang="en-US" b="1" dirty="0"/>
              <a:t>Method</a:t>
            </a:r>
            <a:r>
              <a:rPr lang="en-US" dirty="0"/>
              <a:t>: It applies </a:t>
            </a:r>
            <a:r>
              <a:rPr lang="en-US" b="1" dirty="0"/>
              <a:t>Bayes' Theorem</a:t>
            </a:r>
            <a:r>
              <a:rPr lang="en-US" dirty="0"/>
              <a:t> to calculate the probability of a class given the features. It assumes that all features are independent (the "naive" assumption).</a:t>
            </a:r>
          </a:p>
          <a:p>
            <a:r>
              <a:rPr lang="en-US" b="1" dirty="0"/>
              <a:t>How</a:t>
            </a:r>
            <a:r>
              <a:rPr lang="en-US" dirty="0"/>
              <a:t>: It computes probabilities for each class based on prior probabilities and feature likelihoods, then selects the class with the highest probability.</a:t>
            </a:r>
          </a:p>
          <a:p>
            <a:pPr marL="0" indent="0">
              <a:buNone/>
            </a:pPr>
            <a:r>
              <a:rPr lang="en-US" sz="3200" b="1" dirty="0">
                <a:latin typeface="Times New Roman" panose="02020603050405020304" pitchFamily="18" charset="0"/>
                <a:cs typeface="Times New Roman" panose="02020603050405020304" pitchFamily="18" charset="0"/>
              </a:rPr>
              <a:t>Decision Trees:-</a:t>
            </a:r>
          </a:p>
          <a:p>
            <a:r>
              <a:rPr lang="en-US" b="1" dirty="0"/>
              <a:t>Method</a:t>
            </a:r>
            <a:r>
              <a:rPr lang="en-US" dirty="0"/>
              <a:t>: Decision Trees estimate probabilities by calculating the proportion of class samples at each leaf node.</a:t>
            </a:r>
          </a:p>
          <a:p>
            <a:r>
              <a:rPr lang="en-US" b="1" dirty="0"/>
              <a:t>How</a:t>
            </a:r>
            <a:r>
              <a:rPr lang="en-US" dirty="0"/>
              <a:t>: After the tree is built, each leaf node represents a probability distribution for the classes based on the frequency of the classes in that leaf.</a:t>
            </a:r>
          </a:p>
          <a:p>
            <a:pPr marL="0" indent="0">
              <a:buNone/>
            </a:pPr>
            <a:r>
              <a:rPr lang="en-US" sz="3200" b="1" dirty="0">
                <a:latin typeface="Times New Roman" panose="02020603050405020304" pitchFamily="18" charset="0"/>
                <a:cs typeface="Times New Roman" panose="02020603050405020304" pitchFamily="18" charset="0"/>
              </a:rPr>
              <a:t>Random Forest:-</a:t>
            </a:r>
          </a:p>
          <a:p>
            <a:r>
              <a:rPr lang="en-US" b="1" dirty="0"/>
              <a:t>Method</a:t>
            </a:r>
            <a:r>
              <a:rPr lang="en-US" dirty="0"/>
              <a:t>: Random Forests estimate class probabilities by averaging the probabilities across multiple decision trees in the forest.</a:t>
            </a:r>
          </a:p>
          <a:p>
            <a:r>
              <a:rPr lang="en-US" b="1" dirty="0"/>
              <a:t>How</a:t>
            </a:r>
            <a:r>
              <a:rPr lang="en-US" dirty="0"/>
              <a:t>: Each tree provides a probability estimate, and the final probability is the average of all these estimates.</a:t>
            </a:r>
          </a:p>
          <a:p>
            <a:endParaRPr lang="en-IN" dirty="0"/>
          </a:p>
        </p:txBody>
      </p:sp>
    </p:spTree>
    <p:extLst>
      <p:ext uri="{BB962C8B-B14F-4D97-AF65-F5344CB8AC3E}">
        <p14:creationId xmlns:p14="http://schemas.microsoft.com/office/powerpoint/2010/main" val="2201394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437D-3CBB-39E2-8C94-D77E90CF16BC}"/>
              </a:ext>
            </a:extLst>
          </p:cNvPr>
          <p:cNvSpPr>
            <a:spLocks noGrp="1"/>
          </p:cNvSpPr>
          <p:nvPr>
            <p:ph type="title"/>
          </p:nvPr>
        </p:nvSpPr>
        <p:spPr>
          <a:xfrm>
            <a:off x="838200" y="1"/>
            <a:ext cx="10515600" cy="1322362"/>
          </a:xfrm>
        </p:spPr>
        <p:txBody>
          <a:bodyPr/>
          <a:lstStyle/>
          <a:p>
            <a:pPr algn="ctr"/>
            <a:r>
              <a:rPr lang="en-IN" b="1" dirty="0">
                <a:latin typeface="Times New Roman" panose="02020603050405020304" pitchFamily="18" charset="0"/>
                <a:cs typeface="Times New Roman" panose="02020603050405020304" pitchFamily="18" charset="0"/>
              </a:rPr>
              <a:t>Accessing Class Probability Estimates limitations:-</a:t>
            </a:r>
          </a:p>
        </p:txBody>
      </p:sp>
      <p:sp>
        <p:nvSpPr>
          <p:cNvPr id="3" name="Content Placeholder 2">
            <a:extLst>
              <a:ext uri="{FF2B5EF4-FFF2-40B4-BE49-F238E27FC236}">
                <a16:creationId xmlns:a16="http://schemas.microsoft.com/office/drawing/2014/main" id="{1833662F-FF3D-B3BB-7CA0-43D5AC30ED54}"/>
              </a:ext>
            </a:extLst>
          </p:cNvPr>
          <p:cNvSpPr>
            <a:spLocks noGrp="1"/>
          </p:cNvSpPr>
          <p:nvPr>
            <p:ph idx="1"/>
          </p:nvPr>
        </p:nvSpPr>
        <p:spPr>
          <a:xfrm>
            <a:off x="838200" y="1322363"/>
            <a:ext cx="10515600" cy="5233182"/>
          </a:xfrm>
        </p:spPr>
        <p:txBody>
          <a:bodyPr>
            <a:normAutofit fontScale="92500" lnSpcReduction="20000"/>
          </a:bodyPr>
          <a:lstStyle/>
          <a:p>
            <a:pPr marL="0" indent="0">
              <a:buNone/>
            </a:pPr>
            <a:r>
              <a:rPr lang="en-US" sz="2400" dirty="0">
                <a:latin typeface="Times New Roman" panose="02020603050405020304" pitchFamily="18" charset="0"/>
                <a:cs typeface="Times New Roman" panose="02020603050405020304" pitchFamily="18" charset="0"/>
              </a:rPr>
              <a:t>Here are some </a:t>
            </a:r>
            <a:r>
              <a:rPr lang="en-US" sz="2400" b="1" dirty="0">
                <a:latin typeface="Times New Roman" panose="02020603050405020304" pitchFamily="18" charset="0"/>
                <a:cs typeface="Times New Roman" panose="02020603050405020304" pitchFamily="18" charset="0"/>
              </a:rPr>
              <a:t>limitations</a:t>
            </a:r>
            <a:r>
              <a:rPr lang="en-US" sz="2400" dirty="0">
                <a:latin typeface="Times New Roman" panose="02020603050405020304" pitchFamily="18" charset="0"/>
                <a:cs typeface="Times New Roman" panose="02020603050405020304" pitchFamily="18" charset="0"/>
              </a:rPr>
              <a:t> or </a:t>
            </a:r>
            <a:r>
              <a:rPr lang="en-US" sz="2400" b="1" dirty="0">
                <a:latin typeface="Times New Roman" panose="02020603050405020304" pitchFamily="18" charset="0"/>
                <a:cs typeface="Times New Roman" panose="02020603050405020304" pitchFamily="18" charset="0"/>
              </a:rPr>
              <a:t>challenges</a:t>
            </a:r>
            <a:r>
              <a:rPr lang="en-US" sz="2400" dirty="0">
                <a:latin typeface="Times New Roman" panose="02020603050405020304" pitchFamily="18" charset="0"/>
                <a:cs typeface="Times New Roman" panose="02020603050405020304" pitchFamily="18" charset="0"/>
              </a:rPr>
              <a:t> of accessing class probability estimates:</a:t>
            </a:r>
          </a:p>
          <a:p>
            <a:pPr>
              <a:buFont typeface="+mj-lt"/>
              <a:buAutoNum type="arabicPeriod"/>
            </a:pPr>
            <a:r>
              <a:rPr lang="en-US" sz="2400" b="1" dirty="0">
                <a:latin typeface="Times New Roman" panose="02020603050405020304" pitchFamily="18" charset="0"/>
                <a:cs typeface="Times New Roman" panose="02020603050405020304" pitchFamily="18" charset="0"/>
              </a:rPr>
              <a:t>Model Overconfidence</a:t>
            </a:r>
            <a:r>
              <a:rPr lang="en-US" sz="2400" dirty="0">
                <a:latin typeface="Times New Roman" panose="02020603050405020304" pitchFamily="18" charset="0"/>
                <a:cs typeface="Times New Roman" panose="02020603050405020304" pitchFamily="18" charset="0"/>
              </a:rPr>
              <a:t>: Some models, like decision trees, can produce probabilities that are too confident (close to 0 or 1) even when the data is noisy or uncertain.</a:t>
            </a:r>
          </a:p>
          <a:p>
            <a:pPr>
              <a:buFont typeface="+mj-lt"/>
              <a:buAutoNum type="arabicPeriod"/>
            </a:pPr>
            <a:r>
              <a:rPr lang="en-US" sz="2400" b="1" dirty="0">
                <a:latin typeface="Times New Roman" panose="02020603050405020304" pitchFamily="18" charset="0"/>
                <a:cs typeface="Times New Roman" panose="02020603050405020304" pitchFamily="18" charset="0"/>
              </a:rPr>
              <a:t>Poor Calibration</a:t>
            </a:r>
            <a:r>
              <a:rPr lang="en-US" sz="2400" dirty="0">
                <a:latin typeface="Times New Roman" panose="02020603050405020304" pitchFamily="18" charset="0"/>
                <a:cs typeface="Times New Roman" panose="02020603050405020304" pitchFamily="18" charset="0"/>
              </a:rPr>
              <a:t>: Not all models provide well-calibrated probabilities. For example, models like Naive Bayes tend to assume independence between features, which can lead to inaccurate probability estimates.</a:t>
            </a:r>
          </a:p>
          <a:p>
            <a:pPr>
              <a:buFont typeface="+mj-lt"/>
              <a:buAutoNum type="arabicPeriod"/>
            </a:pPr>
            <a:r>
              <a:rPr lang="en-US" sz="2400" b="1" dirty="0">
                <a:latin typeface="Times New Roman" panose="02020603050405020304" pitchFamily="18" charset="0"/>
                <a:cs typeface="Times New Roman" panose="02020603050405020304" pitchFamily="18" charset="0"/>
              </a:rPr>
              <a:t>Threshold Sensitivity</a:t>
            </a:r>
            <a:r>
              <a:rPr lang="en-US" sz="2400" dirty="0">
                <a:latin typeface="Times New Roman" panose="02020603050405020304" pitchFamily="18" charset="0"/>
                <a:cs typeface="Times New Roman" panose="02020603050405020304" pitchFamily="18" charset="0"/>
              </a:rPr>
              <a:t>: The choice of the probability threshold (e.g., 0.5) can affect the outcome. This threshold might need to be adjusted for different situations, which can be tricky.</a:t>
            </a:r>
          </a:p>
          <a:p>
            <a:pPr>
              <a:buFont typeface="+mj-lt"/>
              <a:buAutoNum type="arabicPeriod"/>
            </a:pPr>
            <a:r>
              <a:rPr lang="en-US" sz="2400" b="1" dirty="0">
                <a:latin typeface="Times New Roman" panose="02020603050405020304" pitchFamily="18" charset="0"/>
                <a:cs typeface="Times New Roman" panose="02020603050405020304" pitchFamily="18" charset="0"/>
              </a:rPr>
              <a:t>Limited Interpretability</a:t>
            </a:r>
            <a:r>
              <a:rPr lang="en-US" sz="2400" dirty="0">
                <a:latin typeface="Times New Roman" panose="02020603050405020304" pitchFamily="18" charset="0"/>
                <a:cs typeface="Times New Roman" panose="02020603050405020304" pitchFamily="18" charset="0"/>
              </a:rPr>
              <a:t>: In some complex models like random forests or neural networks, understanding why the model assigns a particular probability can be difficult.</a:t>
            </a:r>
          </a:p>
          <a:p>
            <a:pPr>
              <a:buFont typeface="+mj-lt"/>
              <a:buAutoNum type="arabicPeriod"/>
            </a:pPr>
            <a:r>
              <a:rPr lang="en-US" sz="2400" b="1" dirty="0">
                <a:latin typeface="Times New Roman" panose="02020603050405020304" pitchFamily="18" charset="0"/>
                <a:cs typeface="Times New Roman" panose="02020603050405020304" pitchFamily="18" charset="0"/>
              </a:rPr>
              <a:t>Class Imbalance</a:t>
            </a:r>
            <a:r>
              <a:rPr lang="en-US" sz="2400" dirty="0">
                <a:latin typeface="Times New Roman" panose="02020603050405020304" pitchFamily="18" charset="0"/>
                <a:cs typeface="Times New Roman" panose="02020603050405020304" pitchFamily="18" charset="0"/>
              </a:rPr>
              <a:t>: In cases where one class significantly dominates the data, the probability estimates can be biased toward the dominant class, making predictions for the minority class less reliable.</a:t>
            </a:r>
          </a:p>
          <a:p>
            <a:pPr>
              <a:buFont typeface="+mj-lt"/>
              <a:buAutoNum type="arabicPeriod"/>
            </a:pPr>
            <a:r>
              <a:rPr lang="en-US" sz="2400" b="1" dirty="0">
                <a:latin typeface="Times New Roman" panose="02020603050405020304" pitchFamily="18" charset="0"/>
                <a:cs typeface="Times New Roman" panose="02020603050405020304" pitchFamily="18" charset="0"/>
              </a:rPr>
              <a:t>Overfitting</a:t>
            </a:r>
            <a:r>
              <a:rPr lang="en-US" sz="2400" dirty="0">
                <a:latin typeface="Times New Roman" panose="02020603050405020304" pitchFamily="18" charset="0"/>
                <a:cs typeface="Times New Roman" panose="02020603050405020304" pitchFamily="18" charset="0"/>
              </a:rPr>
              <a:t>: If a model is overfitted to the training data, the probability estimates may be unreliable for new, unseen data.</a:t>
            </a:r>
          </a:p>
          <a:p>
            <a:pPr>
              <a:buFont typeface="+mj-lt"/>
              <a:buAutoNum type="arabicPeriod"/>
            </a:pPr>
            <a:r>
              <a:rPr lang="en-US" sz="2400" b="1" dirty="0">
                <a:latin typeface="Times New Roman" panose="02020603050405020304" pitchFamily="18" charset="0"/>
                <a:cs typeface="Times New Roman" panose="02020603050405020304" pitchFamily="18" charset="0"/>
              </a:rPr>
              <a:t>Computation Cost</a:t>
            </a:r>
            <a:r>
              <a:rPr lang="en-US" sz="2400" dirty="0">
                <a:latin typeface="Times New Roman" panose="02020603050405020304" pitchFamily="18" charset="0"/>
                <a:cs typeface="Times New Roman" panose="02020603050405020304" pitchFamily="18" charset="0"/>
              </a:rPr>
              <a:t>: Estimating probabilities, especially in large models or datasets, can be computationally expensive and slow.</a:t>
            </a:r>
          </a:p>
          <a:p>
            <a:endParaRPr lang="en-IN" dirty="0"/>
          </a:p>
        </p:txBody>
      </p:sp>
    </p:spTree>
    <p:extLst>
      <p:ext uri="{BB962C8B-B14F-4D97-AF65-F5344CB8AC3E}">
        <p14:creationId xmlns:p14="http://schemas.microsoft.com/office/powerpoint/2010/main" val="1451903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0BB-983F-B36D-A8A8-D4EB25C0FD0B}"/>
              </a:ext>
            </a:extLst>
          </p:cNvPr>
          <p:cNvSpPr>
            <a:spLocks noGrp="1"/>
          </p:cNvSpPr>
          <p:nvPr>
            <p:ph type="title"/>
          </p:nvPr>
        </p:nvSpPr>
        <p:spPr>
          <a:xfrm>
            <a:off x="838200" y="1"/>
            <a:ext cx="10515600" cy="984737"/>
          </a:xfrm>
        </p:spPr>
        <p:txBody>
          <a:bodyPr/>
          <a:lstStyle/>
          <a:p>
            <a:pPr algn="ctr"/>
            <a:r>
              <a:rPr lang="en-IN" b="1" dirty="0">
                <a:latin typeface="Times New Roman" panose="02020603050405020304" pitchFamily="18" charset="0"/>
                <a:cs typeface="Times New Roman" panose="02020603050405020304" pitchFamily="18" charset="0"/>
              </a:rPr>
              <a:t>Confusion Matrix:-</a:t>
            </a:r>
            <a:r>
              <a:rPr lang="en-US" b="1" dirty="0">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A7F55AD-D91D-BD0D-3794-A650AC44B306}"/>
              </a:ext>
            </a:extLst>
          </p:cNvPr>
          <p:cNvPicPr>
            <a:picLocks noGrp="1" noChangeAspect="1"/>
          </p:cNvPicPr>
          <p:nvPr>
            <p:ph idx="1"/>
          </p:nvPr>
        </p:nvPicPr>
        <p:blipFill rotWithShape="1">
          <a:blip r:embed="rId2"/>
          <a:srcRect t="23539"/>
          <a:stretch/>
        </p:blipFill>
        <p:spPr>
          <a:xfrm>
            <a:off x="0" y="2649518"/>
            <a:ext cx="12192000" cy="3652808"/>
          </a:xfrm>
        </p:spPr>
      </p:pic>
      <p:sp>
        <p:nvSpPr>
          <p:cNvPr id="9" name="TextBox 8">
            <a:extLst>
              <a:ext uri="{FF2B5EF4-FFF2-40B4-BE49-F238E27FC236}">
                <a16:creationId xmlns:a16="http://schemas.microsoft.com/office/drawing/2014/main" id="{7CE70B76-1947-7E7C-F222-9EE4687207A8}"/>
              </a:ext>
            </a:extLst>
          </p:cNvPr>
          <p:cNvSpPr txBox="1"/>
          <p:nvPr/>
        </p:nvSpPr>
        <p:spPr>
          <a:xfrm>
            <a:off x="0" y="974704"/>
            <a:ext cx="12192000" cy="1569660"/>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A </a:t>
            </a:r>
            <a:r>
              <a:rPr lang="en-US" sz="2400" b="1" dirty="0">
                <a:latin typeface="Times New Roman" panose="02020603050405020304" pitchFamily="18" charset="0"/>
                <a:cs typeface="Times New Roman" panose="02020603050405020304" pitchFamily="18" charset="0"/>
              </a:rPr>
              <a:t>confusion matrix</a:t>
            </a:r>
            <a:r>
              <a:rPr lang="en-US" sz="2400" dirty="0">
                <a:latin typeface="Times New Roman" panose="02020603050405020304" pitchFamily="18" charset="0"/>
                <a:cs typeface="Times New Roman" panose="02020603050405020304" pitchFamily="18" charset="0"/>
              </a:rPr>
              <a:t> is a table used to evaluate the performance of a classification model by comparing the predicted classes to the actual classes. It provides a summary of prediction results and helps in understanding how well a classification model is performing. The confusion matrix is particularly useful for binary and multi-class classification problems.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2973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01E9-D1AB-B9B4-8348-7B999E2448FF}"/>
              </a:ext>
            </a:extLst>
          </p:cNvPr>
          <p:cNvSpPr>
            <a:spLocks noGrp="1"/>
          </p:cNvSpPr>
          <p:nvPr>
            <p:ph type="title"/>
          </p:nvPr>
        </p:nvSpPr>
        <p:spPr>
          <a:xfrm>
            <a:off x="831850" y="1709739"/>
            <a:ext cx="10515600" cy="1719262"/>
          </a:xfrm>
        </p:spPr>
        <p:txBody>
          <a:bodyPr/>
          <a:lstStyle/>
          <a:p>
            <a:pPr algn="ctr"/>
            <a:r>
              <a:rPr lang="en-US" b="1" dirty="0">
                <a:latin typeface="Times New Roman" panose="02020603050405020304" pitchFamily="18" charset="0"/>
                <a:cs typeface="Times New Roman" panose="02020603050405020304" pitchFamily="18" charset="0"/>
              </a:rPr>
              <a:t>Multiclass Classification</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68CB32A-D467-3595-D746-25F3AE76213A}"/>
              </a:ext>
            </a:extLst>
          </p:cNvPr>
          <p:cNvSpPr>
            <a:spLocks noGrp="1"/>
          </p:cNvSpPr>
          <p:nvPr>
            <p:ph type="body" idx="1"/>
          </p:nvPr>
        </p:nvSpPr>
        <p:spPr/>
        <p:txBody>
          <a:bodyPr/>
          <a:lstStyle/>
          <a:p>
            <a:r>
              <a:rPr lang="en-US" dirty="0"/>
              <a:t>  </a:t>
            </a:r>
            <a:endParaRPr lang="en-IN" dirty="0"/>
          </a:p>
        </p:txBody>
      </p:sp>
    </p:spTree>
    <p:extLst>
      <p:ext uri="{BB962C8B-B14F-4D97-AF65-F5344CB8AC3E}">
        <p14:creationId xmlns:p14="http://schemas.microsoft.com/office/powerpoint/2010/main" val="3479299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ED3C6-1DFC-F71D-C095-60A7FBBA45BB}"/>
              </a:ext>
            </a:extLst>
          </p:cNvPr>
          <p:cNvSpPr>
            <a:spLocks noGrp="1"/>
          </p:cNvSpPr>
          <p:nvPr>
            <p:ph type="title"/>
          </p:nvPr>
        </p:nvSpPr>
        <p:spPr>
          <a:xfrm>
            <a:off x="838200" y="1"/>
            <a:ext cx="10515600" cy="681036"/>
          </a:xfrm>
        </p:spPr>
        <p:txBody>
          <a:bodyPr>
            <a:normAutofit/>
          </a:bodyPr>
          <a:lstStyle/>
          <a:p>
            <a:r>
              <a:rPr lang="en-US" sz="2400" b="1" dirty="0">
                <a:latin typeface="Times New Roman" panose="02020603050405020304" pitchFamily="18" charset="0"/>
                <a:cs typeface="Times New Roman" panose="02020603050405020304" pitchFamily="18" charset="0"/>
              </a:rPr>
              <a:t>Difference between binary classification and multiclass classification:-</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F2CB6E1-B1C0-9DD4-BBD3-6089BD0651A0}"/>
              </a:ext>
            </a:extLst>
          </p:cNvPr>
          <p:cNvSpPr>
            <a:spLocks noGrp="1"/>
          </p:cNvSpPr>
          <p:nvPr>
            <p:ph idx="1"/>
          </p:nvPr>
        </p:nvSpPr>
        <p:spPr>
          <a:xfrm>
            <a:off x="838200" y="844062"/>
            <a:ext cx="10515600" cy="5332901"/>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BF37E21-B4E0-EEF1-D7A8-4386BB34E1FD}"/>
              </a:ext>
            </a:extLst>
          </p:cNvPr>
          <p:cNvPicPr>
            <a:picLocks noChangeAspect="1"/>
          </p:cNvPicPr>
          <p:nvPr/>
        </p:nvPicPr>
        <p:blipFill>
          <a:blip r:embed="rId2"/>
          <a:stretch>
            <a:fillRect/>
          </a:stretch>
        </p:blipFill>
        <p:spPr>
          <a:xfrm>
            <a:off x="838201" y="681038"/>
            <a:ext cx="10809848" cy="5987048"/>
          </a:xfrm>
          <a:prstGeom prst="rect">
            <a:avLst/>
          </a:prstGeom>
        </p:spPr>
      </p:pic>
    </p:spTree>
    <p:extLst>
      <p:ext uri="{BB962C8B-B14F-4D97-AF65-F5344CB8AC3E}">
        <p14:creationId xmlns:p14="http://schemas.microsoft.com/office/powerpoint/2010/main" val="4090383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C3F94-A276-D4E2-781D-F2AA8B81A732}"/>
              </a:ext>
            </a:extLst>
          </p:cNvPr>
          <p:cNvSpPr>
            <a:spLocks noGrp="1"/>
          </p:cNvSpPr>
          <p:nvPr>
            <p:ph type="title"/>
          </p:nvPr>
        </p:nvSpPr>
        <p:spPr>
          <a:xfrm>
            <a:off x="831850" y="1139484"/>
            <a:ext cx="10515600" cy="3193365"/>
          </a:xfrm>
        </p:spPr>
        <p:txBody>
          <a:bodyPr/>
          <a:lstStyle/>
          <a:p>
            <a:pPr algn="ctr"/>
            <a:r>
              <a:rPr lang="en-US" b="1" dirty="0">
                <a:latin typeface="Times New Roman" panose="02020603050405020304" pitchFamily="18" charset="0"/>
                <a:cs typeface="Times New Roman" panose="02020603050405020304" pitchFamily="18" charset="0"/>
              </a:rPr>
              <a:t>Accessing Performance of Regression-Error measures</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64797DA-6FAE-85B0-CD71-C9DBEB391306}"/>
              </a:ext>
            </a:extLst>
          </p:cNvPr>
          <p:cNvSpPr>
            <a:spLocks noGrp="1"/>
          </p:cNvSpPr>
          <p:nvPr>
            <p:ph type="body" idx="1"/>
          </p:nvPr>
        </p:nvSpPr>
        <p:spPr/>
        <p:txBody>
          <a:bodyPr/>
          <a:lstStyle/>
          <a:p>
            <a:r>
              <a:rPr lang="en-US" dirty="0"/>
              <a:t> </a:t>
            </a:r>
            <a:endParaRPr lang="en-IN" dirty="0"/>
          </a:p>
        </p:txBody>
      </p:sp>
    </p:spTree>
    <p:extLst>
      <p:ext uri="{BB962C8B-B14F-4D97-AF65-F5344CB8AC3E}">
        <p14:creationId xmlns:p14="http://schemas.microsoft.com/office/powerpoint/2010/main" val="16455350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9818-618E-8811-BD90-15787EEC33A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E173EFB-64B6-F2C0-0159-CAC144735296}"/>
              </a:ext>
            </a:extLst>
          </p:cNvPr>
          <p:cNvSpPr>
            <a:spLocks noGrp="1"/>
          </p:cNvSpPr>
          <p:nvPr>
            <p:ph idx="1"/>
          </p:nvPr>
        </p:nvSpPr>
        <p:spPr>
          <a:xfrm>
            <a:off x="838200" y="745588"/>
            <a:ext cx="10515600" cy="5431375"/>
          </a:xfrm>
        </p:spPr>
        <p:txBody>
          <a:bodyPr/>
          <a:lstStyle/>
          <a:p>
            <a:r>
              <a:rPr lang="en-US" sz="2400" dirty="0">
                <a:latin typeface="Times New Roman" panose="02020603050405020304" pitchFamily="18" charset="0"/>
                <a:cs typeface="Times New Roman" panose="02020603050405020304" pitchFamily="18" charset="0"/>
              </a:rPr>
              <a:t>The performance of regression models is commonly evaluated using error measures, which quantify the difference between the predicted values and the actual values. Here are some common regression error measures used to assess the performance of a model:</a:t>
            </a:r>
          </a:p>
          <a:p>
            <a:endParaRPr lang="en-US" sz="1800" dirty="0">
              <a:latin typeface="Times New Roman" panose="02020603050405020304" pitchFamily="18" charset="0"/>
              <a:cs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584AE843-7E23-10EA-0991-61EB326F2AFD}"/>
              </a:ext>
            </a:extLst>
          </p:cNvPr>
          <p:cNvPicPr>
            <a:picLocks noChangeAspect="1"/>
          </p:cNvPicPr>
          <p:nvPr/>
        </p:nvPicPr>
        <p:blipFill>
          <a:blip r:embed="rId2"/>
          <a:stretch>
            <a:fillRect/>
          </a:stretch>
        </p:blipFill>
        <p:spPr>
          <a:xfrm>
            <a:off x="983640" y="2535260"/>
            <a:ext cx="7836804" cy="3162155"/>
          </a:xfrm>
          <a:prstGeom prst="rect">
            <a:avLst/>
          </a:prstGeom>
        </p:spPr>
      </p:pic>
    </p:spTree>
    <p:extLst>
      <p:ext uri="{BB962C8B-B14F-4D97-AF65-F5344CB8AC3E}">
        <p14:creationId xmlns:p14="http://schemas.microsoft.com/office/powerpoint/2010/main" val="25875510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7569C-EBC8-31D2-983B-F611296BAC84}"/>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C7B4FF9A-E9E3-865A-8208-7215522FE0B6}"/>
              </a:ext>
            </a:extLst>
          </p:cNvPr>
          <p:cNvPicPr>
            <a:picLocks noGrp="1" noChangeAspect="1"/>
          </p:cNvPicPr>
          <p:nvPr>
            <p:ph idx="1"/>
          </p:nvPr>
        </p:nvPicPr>
        <p:blipFill>
          <a:blip r:embed="rId2"/>
          <a:stretch>
            <a:fillRect/>
          </a:stretch>
        </p:blipFill>
        <p:spPr>
          <a:xfrm>
            <a:off x="139577" y="652786"/>
            <a:ext cx="8441715" cy="5552428"/>
          </a:xfrm>
        </p:spPr>
      </p:pic>
    </p:spTree>
    <p:extLst>
      <p:ext uri="{BB962C8B-B14F-4D97-AF65-F5344CB8AC3E}">
        <p14:creationId xmlns:p14="http://schemas.microsoft.com/office/powerpoint/2010/main" val="948161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3A6B8-FC25-3ED6-6CBA-6BEDD18A6196}"/>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515AAD5B-0494-D057-FF41-56DB7560DEB9}"/>
              </a:ext>
            </a:extLst>
          </p:cNvPr>
          <p:cNvPicPr>
            <a:picLocks noGrp="1" noChangeAspect="1"/>
          </p:cNvPicPr>
          <p:nvPr>
            <p:ph idx="1"/>
          </p:nvPr>
        </p:nvPicPr>
        <p:blipFill rotWithShape="1">
          <a:blip r:embed="rId2"/>
          <a:srcRect b="41270"/>
          <a:stretch/>
        </p:blipFill>
        <p:spPr>
          <a:xfrm>
            <a:off x="98474" y="365125"/>
            <a:ext cx="8764172" cy="2279601"/>
          </a:xfrm>
        </p:spPr>
      </p:pic>
      <p:sp>
        <p:nvSpPr>
          <p:cNvPr id="7" name="TextBox 6">
            <a:extLst>
              <a:ext uri="{FF2B5EF4-FFF2-40B4-BE49-F238E27FC236}">
                <a16:creationId xmlns:a16="http://schemas.microsoft.com/office/drawing/2014/main" id="{2E5E2B96-E45E-6E93-4AE9-FCF88C796C95}"/>
              </a:ext>
            </a:extLst>
          </p:cNvPr>
          <p:cNvSpPr txBox="1"/>
          <p:nvPr/>
        </p:nvSpPr>
        <p:spPr>
          <a:xfrm>
            <a:off x="263768" y="4748218"/>
            <a:ext cx="11928232"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45D257-DB81-7123-B1E4-2F709D009A66}"/>
              </a:ext>
            </a:extLst>
          </p:cNvPr>
          <p:cNvPicPr>
            <a:picLocks noChangeAspect="1"/>
          </p:cNvPicPr>
          <p:nvPr/>
        </p:nvPicPr>
        <p:blipFill>
          <a:blip r:embed="rId3"/>
          <a:stretch>
            <a:fillRect/>
          </a:stretch>
        </p:blipFill>
        <p:spPr>
          <a:xfrm>
            <a:off x="526657" y="5835289"/>
            <a:ext cx="10094449" cy="963265"/>
          </a:xfrm>
          <a:prstGeom prst="rect">
            <a:avLst/>
          </a:prstGeom>
        </p:spPr>
      </p:pic>
      <p:pic>
        <p:nvPicPr>
          <p:cNvPr id="11" name="Picture 10">
            <a:extLst>
              <a:ext uri="{FF2B5EF4-FFF2-40B4-BE49-F238E27FC236}">
                <a16:creationId xmlns:a16="http://schemas.microsoft.com/office/drawing/2014/main" id="{25F704AF-5EFE-0B1D-1348-6AA08A4FD460}"/>
              </a:ext>
            </a:extLst>
          </p:cNvPr>
          <p:cNvPicPr>
            <a:picLocks noChangeAspect="1"/>
          </p:cNvPicPr>
          <p:nvPr/>
        </p:nvPicPr>
        <p:blipFill rotWithShape="1">
          <a:blip r:embed="rId4"/>
          <a:srcRect l="64642"/>
          <a:stretch/>
        </p:blipFill>
        <p:spPr>
          <a:xfrm>
            <a:off x="838200" y="2644726"/>
            <a:ext cx="1974166" cy="1265908"/>
          </a:xfrm>
          <a:prstGeom prst="rect">
            <a:avLst/>
          </a:prstGeom>
        </p:spPr>
      </p:pic>
      <p:pic>
        <p:nvPicPr>
          <p:cNvPr id="13" name="Picture 12">
            <a:extLst>
              <a:ext uri="{FF2B5EF4-FFF2-40B4-BE49-F238E27FC236}">
                <a16:creationId xmlns:a16="http://schemas.microsoft.com/office/drawing/2014/main" id="{F8856DB2-680B-2CC3-216D-3C6640B2EBD2}"/>
              </a:ext>
            </a:extLst>
          </p:cNvPr>
          <p:cNvPicPr>
            <a:picLocks noChangeAspect="1"/>
          </p:cNvPicPr>
          <p:nvPr/>
        </p:nvPicPr>
        <p:blipFill>
          <a:blip r:embed="rId5"/>
          <a:stretch>
            <a:fillRect/>
          </a:stretch>
        </p:blipFill>
        <p:spPr>
          <a:xfrm>
            <a:off x="2940148" y="2876550"/>
            <a:ext cx="7512147" cy="1498502"/>
          </a:xfrm>
          <a:prstGeom prst="rect">
            <a:avLst/>
          </a:prstGeom>
        </p:spPr>
      </p:pic>
      <p:pic>
        <p:nvPicPr>
          <p:cNvPr id="8" name="Picture 7">
            <a:extLst>
              <a:ext uri="{FF2B5EF4-FFF2-40B4-BE49-F238E27FC236}">
                <a16:creationId xmlns:a16="http://schemas.microsoft.com/office/drawing/2014/main" id="{700A1DEB-53DC-F707-D517-6447AE0DD144}"/>
              </a:ext>
            </a:extLst>
          </p:cNvPr>
          <p:cNvPicPr>
            <a:picLocks noChangeAspect="1"/>
          </p:cNvPicPr>
          <p:nvPr/>
        </p:nvPicPr>
        <p:blipFill>
          <a:blip r:embed="rId6"/>
          <a:stretch>
            <a:fillRect/>
          </a:stretch>
        </p:blipFill>
        <p:spPr>
          <a:xfrm>
            <a:off x="620442" y="4290845"/>
            <a:ext cx="3648075" cy="1419225"/>
          </a:xfrm>
          <a:prstGeom prst="rect">
            <a:avLst/>
          </a:prstGeom>
        </p:spPr>
      </p:pic>
      <p:pic>
        <p:nvPicPr>
          <p:cNvPr id="12" name="Picture 11">
            <a:extLst>
              <a:ext uri="{FF2B5EF4-FFF2-40B4-BE49-F238E27FC236}">
                <a16:creationId xmlns:a16="http://schemas.microsoft.com/office/drawing/2014/main" id="{C4D33B48-3DBD-7AB1-C518-ADC7B185B45C}"/>
              </a:ext>
            </a:extLst>
          </p:cNvPr>
          <p:cNvPicPr>
            <a:picLocks noChangeAspect="1"/>
          </p:cNvPicPr>
          <p:nvPr/>
        </p:nvPicPr>
        <p:blipFill>
          <a:blip r:embed="rId7"/>
          <a:stretch>
            <a:fillRect/>
          </a:stretch>
        </p:blipFill>
        <p:spPr>
          <a:xfrm>
            <a:off x="4458690" y="5053956"/>
            <a:ext cx="3274619" cy="328832"/>
          </a:xfrm>
          <a:prstGeom prst="rect">
            <a:avLst/>
          </a:prstGeom>
        </p:spPr>
      </p:pic>
    </p:spTree>
    <p:extLst>
      <p:ext uri="{BB962C8B-B14F-4D97-AF65-F5344CB8AC3E}">
        <p14:creationId xmlns:p14="http://schemas.microsoft.com/office/powerpoint/2010/main" val="21167759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965FF-93B7-3E0A-1DBF-1EC6B80DD912}"/>
              </a:ext>
            </a:extLst>
          </p:cNvPr>
          <p:cNvSpPr>
            <a:spLocks noGrp="1"/>
          </p:cNvSpPr>
          <p:nvPr>
            <p:ph type="title"/>
          </p:nvPr>
        </p:nvSpPr>
        <p:spPr>
          <a:xfrm>
            <a:off x="838200" y="1"/>
            <a:ext cx="10515600" cy="681036"/>
          </a:xfrm>
        </p:spPr>
        <p:txBody>
          <a:bodyPr>
            <a:normAutofit/>
          </a:bodyPr>
          <a:lstStyle/>
          <a:p>
            <a:r>
              <a:rPr lang="en-US" sz="2400" b="1" dirty="0">
                <a:latin typeface="Times New Roman" panose="02020603050405020304" pitchFamily="18" charset="0"/>
                <a:cs typeface="Times New Roman" panose="02020603050405020304" pitchFamily="18" charset="0"/>
              </a:rPr>
              <a:t>Example:-</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550C69A-827B-B269-05E2-72AAD80B4CF8}"/>
              </a:ext>
            </a:extLst>
          </p:cNvPr>
          <p:cNvSpPr>
            <a:spLocks noGrp="1"/>
          </p:cNvSpPr>
          <p:nvPr>
            <p:ph idx="1"/>
          </p:nvPr>
        </p:nvSpPr>
        <p:spPr>
          <a:xfrm>
            <a:off x="838200" y="576776"/>
            <a:ext cx="10515600" cy="5600188"/>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We have actual and predicted weights as follows:</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E90CF6-7BDF-2C01-F703-C2C8A36D5720}"/>
              </a:ext>
            </a:extLst>
          </p:cNvPr>
          <p:cNvPicPr>
            <a:picLocks noChangeAspect="1"/>
          </p:cNvPicPr>
          <p:nvPr/>
        </p:nvPicPr>
        <p:blipFill>
          <a:blip r:embed="rId2"/>
          <a:stretch>
            <a:fillRect/>
          </a:stretch>
        </p:blipFill>
        <p:spPr>
          <a:xfrm>
            <a:off x="1070610" y="1022691"/>
            <a:ext cx="7124700" cy="2600325"/>
          </a:xfrm>
          <a:prstGeom prst="rect">
            <a:avLst/>
          </a:prstGeom>
        </p:spPr>
      </p:pic>
      <p:pic>
        <p:nvPicPr>
          <p:cNvPr id="7" name="Picture 6">
            <a:extLst>
              <a:ext uri="{FF2B5EF4-FFF2-40B4-BE49-F238E27FC236}">
                <a16:creationId xmlns:a16="http://schemas.microsoft.com/office/drawing/2014/main" id="{CFE9D79C-0EE6-FBB6-97DD-C58AD7F6D661}"/>
              </a:ext>
            </a:extLst>
          </p:cNvPr>
          <p:cNvPicPr>
            <a:picLocks noChangeAspect="1"/>
          </p:cNvPicPr>
          <p:nvPr/>
        </p:nvPicPr>
        <p:blipFill>
          <a:blip r:embed="rId3"/>
          <a:stretch>
            <a:fillRect/>
          </a:stretch>
        </p:blipFill>
        <p:spPr>
          <a:xfrm>
            <a:off x="984885" y="3727939"/>
            <a:ext cx="7343189" cy="3122076"/>
          </a:xfrm>
          <a:prstGeom prst="rect">
            <a:avLst/>
          </a:prstGeom>
        </p:spPr>
      </p:pic>
    </p:spTree>
    <p:extLst>
      <p:ext uri="{BB962C8B-B14F-4D97-AF65-F5344CB8AC3E}">
        <p14:creationId xmlns:p14="http://schemas.microsoft.com/office/powerpoint/2010/main" val="37039940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41CAA-8B5D-5F5D-87FD-ED4B029FBF79}"/>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C0492E3B-6133-32DD-CC41-A3F890F7B5A5}"/>
              </a:ext>
            </a:extLst>
          </p:cNvPr>
          <p:cNvPicPr>
            <a:picLocks noGrp="1" noChangeAspect="1"/>
          </p:cNvPicPr>
          <p:nvPr>
            <p:ph idx="1"/>
          </p:nvPr>
        </p:nvPicPr>
        <p:blipFill>
          <a:blip r:embed="rId2"/>
          <a:stretch>
            <a:fillRect/>
          </a:stretch>
        </p:blipFill>
        <p:spPr>
          <a:xfrm>
            <a:off x="479327" y="30700"/>
            <a:ext cx="6090285" cy="2147827"/>
          </a:xfrm>
        </p:spPr>
      </p:pic>
      <p:pic>
        <p:nvPicPr>
          <p:cNvPr id="7" name="Picture 6">
            <a:extLst>
              <a:ext uri="{FF2B5EF4-FFF2-40B4-BE49-F238E27FC236}">
                <a16:creationId xmlns:a16="http://schemas.microsoft.com/office/drawing/2014/main" id="{FE336E6D-288B-6A01-EA93-6BAAC94577DD}"/>
              </a:ext>
            </a:extLst>
          </p:cNvPr>
          <p:cNvPicPr>
            <a:picLocks noChangeAspect="1"/>
          </p:cNvPicPr>
          <p:nvPr/>
        </p:nvPicPr>
        <p:blipFill>
          <a:blip r:embed="rId3"/>
          <a:stretch>
            <a:fillRect/>
          </a:stretch>
        </p:blipFill>
        <p:spPr>
          <a:xfrm>
            <a:off x="479327" y="2512952"/>
            <a:ext cx="6273165" cy="2002777"/>
          </a:xfrm>
          <a:prstGeom prst="rect">
            <a:avLst/>
          </a:prstGeom>
        </p:spPr>
      </p:pic>
      <p:pic>
        <p:nvPicPr>
          <p:cNvPr id="9" name="Picture 8">
            <a:extLst>
              <a:ext uri="{FF2B5EF4-FFF2-40B4-BE49-F238E27FC236}">
                <a16:creationId xmlns:a16="http://schemas.microsoft.com/office/drawing/2014/main" id="{DF7742DD-696C-B428-70B3-E71D0ED47717}"/>
              </a:ext>
            </a:extLst>
          </p:cNvPr>
          <p:cNvPicPr>
            <a:picLocks noChangeAspect="1"/>
          </p:cNvPicPr>
          <p:nvPr/>
        </p:nvPicPr>
        <p:blipFill>
          <a:blip r:embed="rId4"/>
          <a:stretch>
            <a:fillRect/>
          </a:stretch>
        </p:blipFill>
        <p:spPr>
          <a:xfrm>
            <a:off x="616487" y="4850154"/>
            <a:ext cx="6136005" cy="2007846"/>
          </a:xfrm>
          <a:prstGeom prst="rect">
            <a:avLst/>
          </a:prstGeom>
        </p:spPr>
      </p:pic>
    </p:spTree>
    <p:extLst>
      <p:ext uri="{BB962C8B-B14F-4D97-AF65-F5344CB8AC3E}">
        <p14:creationId xmlns:p14="http://schemas.microsoft.com/office/powerpoint/2010/main" val="25975937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D693D-D7F4-7592-06B4-76397A2E8410}"/>
              </a:ext>
            </a:extLst>
          </p:cNvPr>
          <p:cNvSpPr>
            <a:spLocks noGrp="1"/>
          </p:cNvSpPr>
          <p:nvPr>
            <p:ph type="title"/>
          </p:nvPr>
        </p:nvSpPr>
        <p:spPr/>
        <p:txBody>
          <a:bodyPr/>
          <a:lstStyle/>
          <a:p>
            <a:r>
              <a:rPr lang="en-US" dirty="0"/>
              <a:t> </a:t>
            </a:r>
            <a:endParaRPr lang="en-IN" dirty="0"/>
          </a:p>
        </p:txBody>
      </p:sp>
      <p:pic>
        <p:nvPicPr>
          <p:cNvPr id="21" name="Content Placeholder 20">
            <a:extLst>
              <a:ext uri="{FF2B5EF4-FFF2-40B4-BE49-F238E27FC236}">
                <a16:creationId xmlns:a16="http://schemas.microsoft.com/office/drawing/2014/main" id="{42135EBD-6423-952C-2864-07B9BA1F2573}"/>
              </a:ext>
            </a:extLst>
          </p:cNvPr>
          <p:cNvPicPr>
            <a:picLocks noGrp="1" noChangeAspect="1"/>
          </p:cNvPicPr>
          <p:nvPr>
            <p:ph idx="1"/>
          </p:nvPr>
        </p:nvPicPr>
        <p:blipFill>
          <a:blip r:embed="rId2"/>
          <a:stretch>
            <a:fillRect/>
          </a:stretch>
        </p:blipFill>
        <p:spPr>
          <a:xfrm>
            <a:off x="1" y="0"/>
            <a:ext cx="9355014" cy="3615397"/>
          </a:xfrm>
        </p:spPr>
      </p:pic>
      <p:pic>
        <p:nvPicPr>
          <p:cNvPr id="4" name="Picture 3">
            <a:extLst>
              <a:ext uri="{FF2B5EF4-FFF2-40B4-BE49-F238E27FC236}">
                <a16:creationId xmlns:a16="http://schemas.microsoft.com/office/drawing/2014/main" id="{AFE8B321-670D-0058-7683-98E2D9015C5A}"/>
              </a:ext>
            </a:extLst>
          </p:cNvPr>
          <p:cNvPicPr>
            <a:picLocks noChangeAspect="1"/>
          </p:cNvPicPr>
          <p:nvPr/>
        </p:nvPicPr>
        <p:blipFill>
          <a:blip r:embed="rId3"/>
          <a:stretch>
            <a:fillRect/>
          </a:stretch>
        </p:blipFill>
        <p:spPr>
          <a:xfrm>
            <a:off x="0" y="3671668"/>
            <a:ext cx="9505950" cy="3228975"/>
          </a:xfrm>
          <a:prstGeom prst="rect">
            <a:avLst/>
          </a:prstGeom>
        </p:spPr>
      </p:pic>
    </p:spTree>
    <p:extLst>
      <p:ext uri="{BB962C8B-B14F-4D97-AF65-F5344CB8AC3E}">
        <p14:creationId xmlns:p14="http://schemas.microsoft.com/office/powerpoint/2010/main" val="1542414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EE4FC-042C-6303-EDE5-7FA02E0735A6}"/>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22730BDD-EB0C-E20F-4690-F08B634EE22F}"/>
              </a:ext>
            </a:extLst>
          </p:cNvPr>
          <p:cNvPicPr>
            <a:picLocks noGrp="1" noChangeAspect="1"/>
          </p:cNvPicPr>
          <p:nvPr>
            <p:ph idx="1"/>
          </p:nvPr>
        </p:nvPicPr>
        <p:blipFill>
          <a:blip r:embed="rId2"/>
          <a:stretch>
            <a:fillRect/>
          </a:stretch>
        </p:blipFill>
        <p:spPr>
          <a:xfrm>
            <a:off x="0" y="1"/>
            <a:ext cx="7244863" cy="2855742"/>
          </a:xfrm>
        </p:spPr>
      </p:pic>
      <p:pic>
        <p:nvPicPr>
          <p:cNvPr id="7" name="Picture 6">
            <a:extLst>
              <a:ext uri="{FF2B5EF4-FFF2-40B4-BE49-F238E27FC236}">
                <a16:creationId xmlns:a16="http://schemas.microsoft.com/office/drawing/2014/main" id="{B6FC34A6-B837-62F8-B38E-0D9D64779584}"/>
              </a:ext>
            </a:extLst>
          </p:cNvPr>
          <p:cNvPicPr>
            <a:picLocks noChangeAspect="1"/>
          </p:cNvPicPr>
          <p:nvPr/>
        </p:nvPicPr>
        <p:blipFill>
          <a:blip r:embed="rId3"/>
          <a:stretch>
            <a:fillRect/>
          </a:stretch>
        </p:blipFill>
        <p:spPr>
          <a:xfrm>
            <a:off x="4309402" y="2686930"/>
            <a:ext cx="7882598" cy="4171070"/>
          </a:xfrm>
          <a:prstGeom prst="rect">
            <a:avLst/>
          </a:prstGeom>
        </p:spPr>
      </p:pic>
    </p:spTree>
    <p:extLst>
      <p:ext uri="{BB962C8B-B14F-4D97-AF65-F5344CB8AC3E}">
        <p14:creationId xmlns:p14="http://schemas.microsoft.com/office/powerpoint/2010/main" val="3614835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A4A3-40F3-BAB1-9C1D-26D0FDA010F0}"/>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3206FF66-7D0D-2DDC-A245-AEC5E95ED868}"/>
              </a:ext>
            </a:extLst>
          </p:cNvPr>
          <p:cNvPicPr>
            <a:picLocks noGrp="1" noChangeAspect="1"/>
          </p:cNvPicPr>
          <p:nvPr>
            <p:ph idx="1"/>
          </p:nvPr>
        </p:nvPicPr>
        <p:blipFill>
          <a:blip r:embed="rId2"/>
          <a:stretch>
            <a:fillRect/>
          </a:stretch>
        </p:blipFill>
        <p:spPr>
          <a:xfrm>
            <a:off x="158327" y="256418"/>
            <a:ext cx="11875346" cy="6345164"/>
          </a:xfrm>
        </p:spPr>
      </p:pic>
    </p:spTree>
    <p:extLst>
      <p:ext uri="{BB962C8B-B14F-4D97-AF65-F5344CB8AC3E}">
        <p14:creationId xmlns:p14="http://schemas.microsoft.com/office/powerpoint/2010/main" val="62143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AC1F-BE9F-890F-37D9-72397402E72B}"/>
              </a:ext>
            </a:extLst>
          </p:cNvPr>
          <p:cNvSpPr>
            <a:spLocks noGrp="1"/>
          </p:cNvSpPr>
          <p:nvPr>
            <p:ph type="title"/>
          </p:nvPr>
        </p:nvSpPr>
        <p:spPr>
          <a:xfrm>
            <a:off x="838200" y="0"/>
            <a:ext cx="10515600" cy="1097279"/>
          </a:xfrm>
        </p:spPr>
        <p:txBody>
          <a:bodyPr>
            <a:normAutofit/>
          </a:bodyPr>
          <a:lstStyle/>
          <a:p>
            <a:pPr algn="ctr"/>
            <a:r>
              <a:rPr lang="en-US" sz="2800" b="1" dirty="0">
                <a:latin typeface="Times New Roman" panose="02020603050405020304" pitchFamily="18" charset="0"/>
                <a:cs typeface="Times New Roman" panose="02020603050405020304" pitchFamily="18" charset="0"/>
              </a:rPr>
              <a:t>Difference between Confusion Matrix and Performance of Regression-Error measures </a:t>
            </a:r>
            <a:r>
              <a:rPr lang="en-US" sz="2400" b="1" dirty="0">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813E75C-E856-3CBC-F631-3DF081CEC6FE}"/>
              </a:ext>
            </a:extLst>
          </p:cNvPr>
          <p:cNvSpPr>
            <a:spLocks noGrp="1"/>
          </p:cNvSpPr>
          <p:nvPr>
            <p:ph idx="1"/>
          </p:nvPr>
        </p:nvSpPr>
        <p:spPr>
          <a:xfrm>
            <a:off x="211015" y="1252025"/>
            <a:ext cx="11774659" cy="5486400"/>
          </a:xfrm>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58242370-DF75-B6C4-B5B7-196333259EC5}"/>
              </a:ext>
            </a:extLst>
          </p:cNvPr>
          <p:cNvPicPr>
            <a:picLocks noChangeAspect="1"/>
          </p:cNvPicPr>
          <p:nvPr/>
        </p:nvPicPr>
        <p:blipFill>
          <a:blip r:embed="rId2"/>
          <a:stretch>
            <a:fillRect/>
          </a:stretch>
        </p:blipFill>
        <p:spPr>
          <a:xfrm>
            <a:off x="0" y="984739"/>
            <a:ext cx="12192000" cy="5873262"/>
          </a:xfrm>
          <a:prstGeom prst="rect">
            <a:avLst/>
          </a:prstGeom>
        </p:spPr>
      </p:pic>
    </p:spTree>
    <p:extLst>
      <p:ext uri="{BB962C8B-B14F-4D97-AF65-F5344CB8AC3E}">
        <p14:creationId xmlns:p14="http://schemas.microsoft.com/office/powerpoint/2010/main" val="21247359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5F07C-3F67-A885-4D9F-B1EA6E837535}"/>
              </a:ext>
            </a:extLst>
          </p:cNvPr>
          <p:cNvSpPr>
            <a:spLocks noGrp="1"/>
          </p:cNvSpPr>
          <p:nvPr>
            <p:ph type="title"/>
          </p:nvPr>
        </p:nvSpPr>
        <p:spPr>
          <a:xfrm>
            <a:off x="831850" y="1709739"/>
            <a:ext cx="10515600" cy="2707516"/>
          </a:xfrm>
        </p:spPr>
        <p:txBody>
          <a:bodyPr>
            <a:normAutofit/>
          </a:bodyPr>
          <a:lstStyle/>
          <a:p>
            <a:pPr algn="ctr"/>
            <a:r>
              <a:rPr lang="en-US" b="1" dirty="0">
                <a:latin typeface="Times New Roman" panose="02020603050405020304" pitchFamily="18" charset="0"/>
                <a:cs typeface="Times New Roman" panose="02020603050405020304" pitchFamily="18" charset="0"/>
              </a:rPr>
              <a:t>Overfitting-Catalysts for Overfitting:</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005FF96-679F-8A52-80EA-70D9CD832725}"/>
              </a:ext>
            </a:extLst>
          </p:cNvPr>
          <p:cNvSpPr>
            <a:spLocks noGrp="1"/>
          </p:cNvSpPr>
          <p:nvPr>
            <p:ph type="body" idx="1"/>
          </p:nvPr>
        </p:nvSpPr>
        <p:spPr/>
        <p:txBody>
          <a:bodyPr/>
          <a:lstStyle/>
          <a:p>
            <a:r>
              <a:rPr lang="en-US" dirty="0"/>
              <a:t>   </a:t>
            </a:r>
            <a:endParaRPr lang="en-IN" dirty="0"/>
          </a:p>
        </p:txBody>
      </p:sp>
    </p:spTree>
    <p:extLst>
      <p:ext uri="{BB962C8B-B14F-4D97-AF65-F5344CB8AC3E}">
        <p14:creationId xmlns:p14="http://schemas.microsoft.com/office/powerpoint/2010/main" val="12070750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7D12E-FBB1-6AD2-CB08-E0AC793A9F4E}"/>
              </a:ext>
            </a:extLst>
          </p:cNvPr>
          <p:cNvSpPr>
            <a:spLocks noGrp="1"/>
          </p:cNvSpPr>
          <p:nvPr>
            <p:ph type="title"/>
          </p:nvPr>
        </p:nvSpPr>
        <p:spPr>
          <a:xfrm>
            <a:off x="838200" y="1"/>
            <a:ext cx="10515600" cy="984737"/>
          </a:xfrm>
        </p:spPr>
        <p:txBody>
          <a:bodyPr/>
          <a:lstStyle/>
          <a:p>
            <a:pPr algn="ctr"/>
            <a:r>
              <a:rPr lang="en-US" b="1" dirty="0">
                <a:latin typeface="Times New Roman" panose="02020603050405020304" pitchFamily="18" charset="0"/>
                <a:cs typeface="Times New Roman" panose="02020603050405020304" pitchFamily="18" charset="0"/>
              </a:rPr>
              <a:t>Definition of Overfitting:-</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4C34F36-0589-ED57-23A1-0BB6F6E40646}"/>
              </a:ext>
            </a:extLst>
          </p:cNvPr>
          <p:cNvSpPr>
            <a:spLocks noGrp="1"/>
          </p:cNvSpPr>
          <p:nvPr>
            <p:ph idx="1"/>
          </p:nvPr>
        </p:nvSpPr>
        <p:spPr>
          <a:xfrm>
            <a:off x="838200" y="984738"/>
            <a:ext cx="10515600" cy="5739619"/>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Imagine a student who has already learned a topic but keeps studying the same material over and over again. This can be likened to overfitting in machine learning. Just as the student is focusing too much on one topic and not learning anything new, a model that overfits has learned the details and noise of the training data too well, which makes it less effective at handling new, unseen data. Just as it's important for a student to learn a variety of topics to be well-rounded, it's crucial for a model to generalize well rather than just fitting the training data perfectly.</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E62368B-F241-4363-CFAB-5C05EFD06336}"/>
              </a:ext>
            </a:extLst>
          </p:cNvPr>
          <p:cNvPicPr>
            <a:picLocks noChangeAspect="1"/>
          </p:cNvPicPr>
          <p:nvPr/>
        </p:nvPicPr>
        <p:blipFill>
          <a:blip r:embed="rId2"/>
          <a:stretch>
            <a:fillRect/>
          </a:stretch>
        </p:blipFill>
        <p:spPr>
          <a:xfrm>
            <a:off x="838200" y="2982351"/>
            <a:ext cx="10669172" cy="3629463"/>
          </a:xfrm>
          <a:prstGeom prst="rect">
            <a:avLst/>
          </a:prstGeom>
        </p:spPr>
      </p:pic>
    </p:spTree>
    <p:extLst>
      <p:ext uri="{BB962C8B-B14F-4D97-AF65-F5344CB8AC3E}">
        <p14:creationId xmlns:p14="http://schemas.microsoft.com/office/powerpoint/2010/main" val="39675952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129F-76AB-895B-0185-38CE366C7742}"/>
              </a:ext>
            </a:extLst>
          </p:cNvPr>
          <p:cNvSpPr>
            <a:spLocks noGrp="1"/>
          </p:cNvSpPr>
          <p:nvPr>
            <p:ph type="title"/>
          </p:nvPr>
        </p:nvSpPr>
        <p:spPr>
          <a:xfrm>
            <a:off x="838200" y="1"/>
            <a:ext cx="10515600" cy="1055076"/>
          </a:xfrm>
        </p:spPr>
        <p:txBody>
          <a:bodyPr/>
          <a:lstStyle/>
          <a:p>
            <a:pPr algn="ctr"/>
            <a:r>
              <a:rPr lang="en-US" b="1" dirty="0">
                <a:latin typeface="Times New Roman" panose="02020603050405020304" pitchFamily="18" charset="0"/>
                <a:cs typeface="Times New Roman" panose="02020603050405020304" pitchFamily="18" charset="0"/>
              </a:rPr>
              <a:t>Definition of Overfitting:-</a:t>
            </a:r>
            <a:endParaRPr lang="en-IN" dirty="0"/>
          </a:p>
        </p:txBody>
      </p:sp>
      <p:sp>
        <p:nvSpPr>
          <p:cNvPr id="3" name="Content Placeholder 2">
            <a:extLst>
              <a:ext uri="{FF2B5EF4-FFF2-40B4-BE49-F238E27FC236}">
                <a16:creationId xmlns:a16="http://schemas.microsoft.com/office/drawing/2014/main" id="{E1BD9675-F16C-86CC-D071-1FF8C30AB1E7}"/>
              </a:ext>
            </a:extLst>
          </p:cNvPr>
          <p:cNvSpPr>
            <a:spLocks noGrp="1"/>
          </p:cNvSpPr>
          <p:nvPr>
            <p:ph idx="1"/>
          </p:nvPr>
        </p:nvSpPr>
        <p:spPr/>
        <p:txBody>
          <a:bodyPr/>
          <a:lstStyle/>
          <a:p>
            <a:pPr marL="0" indent="0">
              <a:buNone/>
            </a:pPr>
            <a:r>
              <a:rPr lang="en-US" dirty="0"/>
              <a:t> </a:t>
            </a:r>
            <a:endParaRPr lang="en-IN" dirty="0"/>
          </a:p>
        </p:txBody>
      </p:sp>
      <p:pic>
        <p:nvPicPr>
          <p:cNvPr id="4" name="Content Placeholder 4">
            <a:extLst>
              <a:ext uri="{FF2B5EF4-FFF2-40B4-BE49-F238E27FC236}">
                <a16:creationId xmlns:a16="http://schemas.microsoft.com/office/drawing/2014/main" id="{02DD13B2-A2F1-BD9A-E9B7-0DDBD55E9D24}"/>
              </a:ext>
            </a:extLst>
          </p:cNvPr>
          <p:cNvPicPr>
            <a:picLocks noChangeAspect="1"/>
          </p:cNvPicPr>
          <p:nvPr/>
        </p:nvPicPr>
        <p:blipFill>
          <a:blip r:embed="rId2"/>
          <a:stretch>
            <a:fillRect/>
          </a:stretch>
        </p:blipFill>
        <p:spPr>
          <a:xfrm>
            <a:off x="548640" y="1055077"/>
            <a:ext cx="11071274" cy="5568513"/>
          </a:xfrm>
          <a:prstGeom prst="rect">
            <a:avLst/>
          </a:prstGeom>
        </p:spPr>
      </p:pic>
    </p:spTree>
    <p:extLst>
      <p:ext uri="{BB962C8B-B14F-4D97-AF65-F5344CB8AC3E}">
        <p14:creationId xmlns:p14="http://schemas.microsoft.com/office/powerpoint/2010/main" val="35216626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73B2A-799F-70D2-3510-4DFF402ECE39}"/>
              </a:ext>
            </a:extLst>
          </p:cNvPr>
          <p:cNvSpPr>
            <a:spLocks noGrp="1"/>
          </p:cNvSpPr>
          <p:nvPr>
            <p:ph type="title"/>
          </p:nvPr>
        </p:nvSpPr>
        <p:spPr>
          <a:xfrm>
            <a:off x="838200" y="1"/>
            <a:ext cx="10515600" cy="681036"/>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Catalysts for Overfitting:-</a:t>
            </a:r>
          </a:p>
        </p:txBody>
      </p:sp>
      <p:sp>
        <p:nvSpPr>
          <p:cNvPr id="3" name="Content Placeholder 2">
            <a:extLst>
              <a:ext uri="{FF2B5EF4-FFF2-40B4-BE49-F238E27FC236}">
                <a16:creationId xmlns:a16="http://schemas.microsoft.com/office/drawing/2014/main" id="{78161621-7FAA-17B4-FBA5-39169CB7389E}"/>
              </a:ext>
            </a:extLst>
          </p:cNvPr>
          <p:cNvSpPr>
            <a:spLocks noGrp="1"/>
          </p:cNvSpPr>
          <p:nvPr>
            <p:ph idx="1"/>
          </p:nvPr>
        </p:nvSpPr>
        <p:spPr>
          <a:xfrm>
            <a:off x="492369" y="984738"/>
            <a:ext cx="11338559" cy="5514536"/>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CFFD5F2-0FEA-B073-E22E-2BF8E8E14014}"/>
              </a:ext>
            </a:extLst>
          </p:cNvPr>
          <p:cNvPicPr>
            <a:picLocks noChangeAspect="1"/>
          </p:cNvPicPr>
          <p:nvPr/>
        </p:nvPicPr>
        <p:blipFill>
          <a:blip r:embed="rId2"/>
          <a:stretch>
            <a:fillRect/>
          </a:stretch>
        </p:blipFill>
        <p:spPr>
          <a:xfrm>
            <a:off x="361072" y="681037"/>
            <a:ext cx="11338558" cy="6013938"/>
          </a:xfrm>
          <a:prstGeom prst="rect">
            <a:avLst/>
          </a:prstGeom>
        </p:spPr>
      </p:pic>
    </p:spTree>
    <p:extLst>
      <p:ext uri="{BB962C8B-B14F-4D97-AF65-F5344CB8AC3E}">
        <p14:creationId xmlns:p14="http://schemas.microsoft.com/office/powerpoint/2010/main" val="2370295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2CBCC-169E-0A25-5AFD-E9480CC8EC83}"/>
              </a:ext>
            </a:extLst>
          </p:cNvPr>
          <p:cNvSpPr>
            <a:spLocks noGrp="1"/>
          </p:cNvSpPr>
          <p:nvPr>
            <p:ph type="title"/>
          </p:nvPr>
        </p:nvSpPr>
        <p:spPr>
          <a:xfrm>
            <a:off x="831850" y="1111349"/>
            <a:ext cx="10515600" cy="2897944"/>
          </a:xfrm>
        </p:spPr>
        <p:txBody>
          <a:bodyPr/>
          <a:lstStyle/>
          <a:p>
            <a:pPr algn="ctr"/>
            <a:r>
              <a:rPr lang="en-US" b="1" dirty="0">
                <a:latin typeface="Times New Roman" panose="02020603050405020304" pitchFamily="18" charset="0"/>
                <a:cs typeface="Times New Roman" panose="02020603050405020304" pitchFamily="18" charset="0"/>
              </a:rPr>
              <a:t>Case Study of Polynomial Regression:-</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80D0BCD-0F83-31EA-7F56-DA306910BFC1}"/>
              </a:ext>
            </a:extLst>
          </p:cNvPr>
          <p:cNvSpPr>
            <a:spLocks noGrp="1"/>
          </p:cNvSpPr>
          <p:nvPr>
            <p:ph type="body" idx="1"/>
          </p:nvPr>
        </p:nvSpPr>
        <p:spPr/>
        <p:txBody>
          <a:bodyPr/>
          <a:lstStyle/>
          <a:p>
            <a:r>
              <a:rPr lang="en-US" dirty="0"/>
              <a:t> </a:t>
            </a:r>
            <a:endParaRPr lang="en-IN" dirty="0"/>
          </a:p>
        </p:txBody>
      </p:sp>
    </p:spTree>
    <p:extLst>
      <p:ext uri="{BB962C8B-B14F-4D97-AF65-F5344CB8AC3E}">
        <p14:creationId xmlns:p14="http://schemas.microsoft.com/office/powerpoint/2010/main" val="42153223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EC27B-AE37-BCC7-A3DE-2F8D78F7FE74}"/>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AD7CD50E-5771-24D6-16D1-4AD5A4DEDC5C}"/>
              </a:ext>
            </a:extLst>
          </p:cNvPr>
          <p:cNvPicPr>
            <a:picLocks noGrp="1" noChangeAspect="1"/>
          </p:cNvPicPr>
          <p:nvPr>
            <p:ph idx="1"/>
          </p:nvPr>
        </p:nvPicPr>
        <p:blipFill>
          <a:blip r:embed="rId2"/>
          <a:stretch>
            <a:fillRect/>
          </a:stretch>
        </p:blipFill>
        <p:spPr>
          <a:xfrm>
            <a:off x="381629" y="914399"/>
            <a:ext cx="11294556" cy="5943601"/>
          </a:xfrm>
        </p:spPr>
      </p:pic>
      <p:sp>
        <p:nvSpPr>
          <p:cNvPr id="7" name="TextBox 6">
            <a:extLst>
              <a:ext uri="{FF2B5EF4-FFF2-40B4-BE49-F238E27FC236}">
                <a16:creationId xmlns:a16="http://schemas.microsoft.com/office/drawing/2014/main" id="{F04B19B7-0AEF-476D-8B3E-E93354AF8E2E}"/>
              </a:ext>
            </a:extLst>
          </p:cNvPr>
          <p:cNvSpPr txBox="1"/>
          <p:nvPr/>
        </p:nvSpPr>
        <p:spPr>
          <a:xfrm>
            <a:off x="381629" y="216263"/>
            <a:ext cx="11294555"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Polynomial Regression:-</a:t>
            </a:r>
            <a:endParaRPr lang="en-IN" sz="2800" dirty="0"/>
          </a:p>
        </p:txBody>
      </p:sp>
    </p:spTree>
    <p:extLst>
      <p:ext uri="{BB962C8B-B14F-4D97-AF65-F5344CB8AC3E}">
        <p14:creationId xmlns:p14="http://schemas.microsoft.com/office/powerpoint/2010/main" val="3169147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47B70-FE23-6E56-78D7-511C63282BAE}"/>
              </a:ext>
            </a:extLst>
          </p:cNvPr>
          <p:cNvSpPr>
            <a:spLocks noGrp="1"/>
          </p:cNvSpPr>
          <p:nvPr>
            <p:ph type="title"/>
          </p:nvPr>
        </p:nvSpPr>
        <p:spPr>
          <a:xfrm>
            <a:off x="838200" y="2"/>
            <a:ext cx="10515600" cy="689316"/>
          </a:xfrm>
        </p:spPr>
        <p:txBody>
          <a:bodyPr>
            <a:normAutofit/>
          </a:bodyPr>
          <a:lstStyle/>
          <a:p>
            <a:pPr algn="ctr"/>
            <a:r>
              <a:rPr lang="en-US" sz="2800" b="1" dirty="0">
                <a:latin typeface="Times New Roman" panose="02020603050405020304" pitchFamily="18" charset="0"/>
                <a:cs typeface="Times New Roman" panose="02020603050405020304" pitchFamily="18" charset="0"/>
              </a:rPr>
              <a:t>Polynomial Regression:-</a:t>
            </a:r>
            <a:endParaRPr lang="en-IN" sz="2800" dirty="0"/>
          </a:p>
        </p:txBody>
      </p:sp>
      <p:pic>
        <p:nvPicPr>
          <p:cNvPr id="11" name="Content Placeholder 10">
            <a:extLst>
              <a:ext uri="{FF2B5EF4-FFF2-40B4-BE49-F238E27FC236}">
                <a16:creationId xmlns:a16="http://schemas.microsoft.com/office/drawing/2014/main" id="{17B530F7-0C59-F396-31F5-258ACC1701F9}"/>
              </a:ext>
            </a:extLst>
          </p:cNvPr>
          <p:cNvPicPr>
            <a:picLocks noGrp="1" noChangeAspect="1"/>
          </p:cNvPicPr>
          <p:nvPr>
            <p:ph idx="1"/>
          </p:nvPr>
        </p:nvPicPr>
        <p:blipFill rotWithShape="1">
          <a:blip r:embed="rId2"/>
          <a:srcRect t="6022"/>
          <a:stretch/>
        </p:blipFill>
        <p:spPr>
          <a:xfrm>
            <a:off x="0" y="801859"/>
            <a:ext cx="12192000" cy="6056140"/>
          </a:xfrm>
        </p:spPr>
      </p:pic>
    </p:spTree>
    <p:extLst>
      <p:ext uri="{BB962C8B-B14F-4D97-AF65-F5344CB8AC3E}">
        <p14:creationId xmlns:p14="http://schemas.microsoft.com/office/powerpoint/2010/main" val="2231258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529AF-30F5-9A0D-F167-1B8031D4C9D2}"/>
              </a:ext>
            </a:extLst>
          </p:cNvPr>
          <p:cNvSpPr>
            <a:spLocks noGrp="1"/>
          </p:cNvSpPr>
          <p:nvPr>
            <p:ph type="title"/>
          </p:nvPr>
        </p:nvSpPr>
        <p:spPr>
          <a:xfrm>
            <a:off x="838200" y="1"/>
            <a:ext cx="10515600" cy="681036"/>
          </a:xfrm>
        </p:spPr>
        <p:txBody>
          <a:bodyPr>
            <a:normAutofit/>
          </a:bodyPr>
          <a:lstStyle/>
          <a:p>
            <a:pPr algn="ctr"/>
            <a:r>
              <a:rPr lang="en-US" sz="2800" b="1" dirty="0">
                <a:latin typeface="Times New Roman" panose="02020603050405020304" pitchFamily="18" charset="0"/>
                <a:cs typeface="Times New Roman" panose="02020603050405020304" pitchFamily="18" charset="0"/>
              </a:rPr>
              <a:t>Polynomial Regression:-</a:t>
            </a:r>
            <a:endParaRPr lang="en-IN" sz="2800" dirty="0"/>
          </a:p>
        </p:txBody>
      </p:sp>
      <p:sp>
        <p:nvSpPr>
          <p:cNvPr id="3" name="Content Placeholder 2">
            <a:extLst>
              <a:ext uri="{FF2B5EF4-FFF2-40B4-BE49-F238E27FC236}">
                <a16:creationId xmlns:a16="http://schemas.microsoft.com/office/drawing/2014/main" id="{301EB32A-3AC0-4E27-7189-56F86887071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E6DA6F7-FC3F-4F93-8028-F613041E9D1A}"/>
              </a:ext>
            </a:extLst>
          </p:cNvPr>
          <p:cNvPicPr>
            <a:picLocks noChangeAspect="1"/>
          </p:cNvPicPr>
          <p:nvPr/>
        </p:nvPicPr>
        <p:blipFill>
          <a:blip r:embed="rId2"/>
          <a:stretch>
            <a:fillRect/>
          </a:stretch>
        </p:blipFill>
        <p:spPr>
          <a:xfrm>
            <a:off x="0" y="681036"/>
            <a:ext cx="10311618" cy="1035221"/>
          </a:xfrm>
          <a:prstGeom prst="rect">
            <a:avLst/>
          </a:prstGeom>
        </p:spPr>
      </p:pic>
      <p:pic>
        <p:nvPicPr>
          <p:cNvPr id="7" name="Picture 6">
            <a:extLst>
              <a:ext uri="{FF2B5EF4-FFF2-40B4-BE49-F238E27FC236}">
                <a16:creationId xmlns:a16="http://schemas.microsoft.com/office/drawing/2014/main" id="{4507DA5A-BF49-9057-3302-43622143B3BE}"/>
              </a:ext>
            </a:extLst>
          </p:cNvPr>
          <p:cNvPicPr>
            <a:picLocks noChangeAspect="1"/>
          </p:cNvPicPr>
          <p:nvPr/>
        </p:nvPicPr>
        <p:blipFill>
          <a:blip r:embed="rId3"/>
          <a:stretch>
            <a:fillRect/>
          </a:stretch>
        </p:blipFill>
        <p:spPr>
          <a:xfrm>
            <a:off x="0" y="2534272"/>
            <a:ext cx="12192000" cy="3135007"/>
          </a:xfrm>
          <a:prstGeom prst="rect">
            <a:avLst/>
          </a:prstGeom>
        </p:spPr>
      </p:pic>
    </p:spTree>
    <p:extLst>
      <p:ext uri="{BB962C8B-B14F-4D97-AF65-F5344CB8AC3E}">
        <p14:creationId xmlns:p14="http://schemas.microsoft.com/office/powerpoint/2010/main" val="4191606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E9669-71C1-F27F-1814-A3FB52870971}"/>
              </a:ext>
            </a:extLst>
          </p:cNvPr>
          <p:cNvSpPr>
            <a:spLocks noGrp="1"/>
          </p:cNvSpPr>
          <p:nvPr>
            <p:ph type="title"/>
          </p:nvPr>
        </p:nvSpPr>
        <p:spPr>
          <a:xfrm>
            <a:off x="838200" y="1"/>
            <a:ext cx="10515600" cy="787790"/>
          </a:xfrm>
        </p:spPr>
        <p:txBody>
          <a:bodyPr>
            <a:normAutofit/>
          </a:bodyPr>
          <a:lstStyle/>
          <a:p>
            <a:pPr algn="ctr"/>
            <a:r>
              <a:rPr lang="en-US" sz="2800" b="1" dirty="0">
                <a:latin typeface="Times New Roman" panose="02020603050405020304" pitchFamily="18" charset="0"/>
                <a:cs typeface="Times New Roman" panose="02020603050405020304" pitchFamily="18" charset="0"/>
              </a:rPr>
              <a:t>Polynomial Regression:-</a:t>
            </a:r>
            <a:endParaRPr lang="en-IN" sz="2800" dirty="0"/>
          </a:p>
        </p:txBody>
      </p:sp>
      <p:pic>
        <p:nvPicPr>
          <p:cNvPr id="4" name="Content Placeholder 3">
            <a:extLst>
              <a:ext uri="{FF2B5EF4-FFF2-40B4-BE49-F238E27FC236}">
                <a16:creationId xmlns:a16="http://schemas.microsoft.com/office/drawing/2014/main" id="{9246BF5D-BFF9-1321-E3C5-31FC823D512E}"/>
              </a:ext>
            </a:extLst>
          </p:cNvPr>
          <p:cNvPicPr>
            <a:picLocks noGrp="1" noChangeAspect="1"/>
          </p:cNvPicPr>
          <p:nvPr>
            <p:ph idx="1"/>
          </p:nvPr>
        </p:nvPicPr>
        <p:blipFill>
          <a:blip r:embed="rId2"/>
          <a:stretch>
            <a:fillRect/>
          </a:stretch>
        </p:blipFill>
        <p:spPr>
          <a:xfrm>
            <a:off x="0" y="647115"/>
            <a:ext cx="7138182" cy="2641209"/>
          </a:xfrm>
          <a:prstGeom prst="rect">
            <a:avLst/>
          </a:prstGeom>
        </p:spPr>
      </p:pic>
      <p:pic>
        <p:nvPicPr>
          <p:cNvPr id="6" name="Picture 5">
            <a:extLst>
              <a:ext uri="{FF2B5EF4-FFF2-40B4-BE49-F238E27FC236}">
                <a16:creationId xmlns:a16="http://schemas.microsoft.com/office/drawing/2014/main" id="{45141C85-A7C1-974D-7F06-C0F13A2C8175}"/>
              </a:ext>
            </a:extLst>
          </p:cNvPr>
          <p:cNvPicPr>
            <a:picLocks noChangeAspect="1"/>
          </p:cNvPicPr>
          <p:nvPr/>
        </p:nvPicPr>
        <p:blipFill>
          <a:blip r:embed="rId3"/>
          <a:stretch>
            <a:fillRect/>
          </a:stretch>
        </p:blipFill>
        <p:spPr>
          <a:xfrm>
            <a:off x="0" y="3288323"/>
            <a:ext cx="6480517" cy="3569676"/>
          </a:xfrm>
          <a:prstGeom prst="rect">
            <a:avLst/>
          </a:prstGeom>
        </p:spPr>
      </p:pic>
    </p:spTree>
    <p:extLst>
      <p:ext uri="{BB962C8B-B14F-4D97-AF65-F5344CB8AC3E}">
        <p14:creationId xmlns:p14="http://schemas.microsoft.com/office/powerpoint/2010/main" val="2146535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8867C-F063-40F6-64B6-734208076F97}"/>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90D2F7CB-F06F-12B6-FC7A-72A97F0DEF88}"/>
              </a:ext>
            </a:extLst>
          </p:cNvPr>
          <p:cNvPicPr>
            <a:picLocks noGrp="1" noChangeAspect="1"/>
          </p:cNvPicPr>
          <p:nvPr>
            <p:ph idx="1"/>
          </p:nvPr>
        </p:nvPicPr>
        <p:blipFill>
          <a:blip r:embed="rId2"/>
          <a:stretch>
            <a:fillRect/>
          </a:stretch>
        </p:blipFill>
        <p:spPr>
          <a:xfrm>
            <a:off x="0" y="1"/>
            <a:ext cx="7723163" cy="6858000"/>
          </a:xfrm>
        </p:spPr>
      </p:pic>
    </p:spTree>
    <p:extLst>
      <p:ext uri="{BB962C8B-B14F-4D97-AF65-F5344CB8AC3E}">
        <p14:creationId xmlns:p14="http://schemas.microsoft.com/office/powerpoint/2010/main" val="30377310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A64F1-0A18-70C7-5A2F-9FA36A9D9351}"/>
              </a:ext>
            </a:extLst>
          </p:cNvPr>
          <p:cNvSpPr>
            <a:spLocks noGrp="1"/>
          </p:cNvSpPr>
          <p:nvPr>
            <p:ph type="title"/>
          </p:nvPr>
        </p:nvSpPr>
        <p:spPr>
          <a:xfrm>
            <a:off x="838200" y="1"/>
            <a:ext cx="10515600" cy="751680"/>
          </a:xfrm>
        </p:spPr>
        <p:txBody>
          <a:bodyPr>
            <a:normAutofit/>
          </a:bodyPr>
          <a:lstStyle/>
          <a:p>
            <a:pPr algn="ctr"/>
            <a:r>
              <a:rPr lang="en-US" sz="2800" b="1" dirty="0">
                <a:latin typeface="Times New Roman" panose="02020603050405020304" pitchFamily="18" charset="0"/>
                <a:cs typeface="Times New Roman" panose="02020603050405020304" pitchFamily="18" charset="0"/>
              </a:rPr>
              <a:t>Polynomial Regression:-</a:t>
            </a:r>
            <a:endParaRPr lang="en-IN" sz="2800" dirty="0"/>
          </a:p>
        </p:txBody>
      </p:sp>
      <p:pic>
        <p:nvPicPr>
          <p:cNvPr id="5" name="Content Placeholder 4">
            <a:extLst>
              <a:ext uri="{FF2B5EF4-FFF2-40B4-BE49-F238E27FC236}">
                <a16:creationId xmlns:a16="http://schemas.microsoft.com/office/drawing/2014/main" id="{A42138D5-8B76-C17B-8B18-E9FE3FBD74A4}"/>
              </a:ext>
            </a:extLst>
          </p:cNvPr>
          <p:cNvPicPr>
            <a:picLocks noGrp="1" noChangeAspect="1"/>
          </p:cNvPicPr>
          <p:nvPr>
            <p:ph idx="1"/>
          </p:nvPr>
        </p:nvPicPr>
        <p:blipFill rotWithShape="1">
          <a:blip r:embed="rId2"/>
          <a:srcRect l="4628"/>
          <a:stretch/>
        </p:blipFill>
        <p:spPr>
          <a:xfrm>
            <a:off x="337625" y="540665"/>
            <a:ext cx="8693834" cy="6317333"/>
          </a:xfrm>
        </p:spPr>
      </p:pic>
    </p:spTree>
    <p:extLst>
      <p:ext uri="{BB962C8B-B14F-4D97-AF65-F5344CB8AC3E}">
        <p14:creationId xmlns:p14="http://schemas.microsoft.com/office/powerpoint/2010/main" val="3249824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D92B-A939-9626-793F-87B65035955C}"/>
              </a:ext>
            </a:extLst>
          </p:cNvPr>
          <p:cNvSpPr>
            <a:spLocks noGrp="1"/>
          </p:cNvSpPr>
          <p:nvPr>
            <p:ph type="title"/>
          </p:nvPr>
        </p:nvSpPr>
        <p:spPr>
          <a:xfrm>
            <a:off x="838200" y="1"/>
            <a:ext cx="10515600" cy="681036"/>
          </a:xfrm>
        </p:spPr>
        <p:txBody>
          <a:bodyPr>
            <a:normAutofit/>
          </a:bodyPr>
          <a:lstStyle/>
          <a:p>
            <a:pPr algn="ctr"/>
            <a:r>
              <a:rPr lang="en-US" sz="2800" b="1" dirty="0">
                <a:latin typeface="Times New Roman" panose="02020603050405020304" pitchFamily="18" charset="0"/>
                <a:cs typeface="Times New Roman" panose="02020603050405020304" pitchFamily="18" charset="0"/>
              </a:rPr>
              <a:t>Polynomial Regression:-</a:t>
            </a:r>
            <a:endParaRPr lang="en-IN" sz="2800" dirty="0"/>
          </a:p>
        </p:txBody>
      </p:sp>
      <p:sp>
        <p:nvSpPr>
          <p:cNvPr id="3" name="Content Placeholder 2">
            <a:extLst>
              <a:ext uri="{FF2B5EF4-FFF2-40B4-BE49-F238E27FC236}">
                <a16:creationId xmlns:a16="http://schemas.microsoft.com/office/drawing/2014/main" id="{B67B113F-BA79-01B5-5FE9-7F737739C2B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B2C5E1A-C355-0F8D-202E-A7A9AE50906D}"/>
              </a:ext>
            </a:extLst>
          </p:cNvPr>
          <p:cNvPicPr>
            <a:picLocks noChangeAspect="1"/>
          </p:cNvPicPr>
          <p:nvPr/>
        </p:nvPicPr>
        <p:blipFill>
          <a:blip r:embed="rId2"/>
          <a:stretch>
            <a:fillRect/>
          </a:stretch>
        </p:blipFill>
        <p:spPr>
          <a:xfrm>
            <a:off x="210795" y="1972004"/>
            <a:ext cx="11770410" cy="3532970"/>
          </a:xfrm>
          <a:prstGeom prst="rect">
            <a:avLst/>
          </a:prstGeom>
        </p:spPr>
      </p:pic>
      <p:pic>
        <p:nvPicPr>
          <p:cNvPr id="7" name="Picture 6">
            <a:extLst>
              <a:ext uri="{FF2B5EF4-FFF2-40B4-BE49-F238E27FC236}">
                <a16:creationId xmlns:a16="http://schemas.microsoft.com/office/drawing/2014/main" id="{95A2F39D-2458-7B19-C3CE-693716B55A00}"/>
              </a:ext>
            </a:extLst>
          </p:cNvPr>
          <p:cNvPicPr>
            <a:picLocks noChangeAspect="1"/>
          </p:cNvPicPr>
          <p:nvPr/>
        </p:nvPicPr>
        <p:blipFill>
          <a:blip r:embed="rId3"/>
          <a:stretch>
            <a:fillRect/>
          </a:stretch>
        </p:blipFill>
        <p:spPr>
          <a:xfrm>
            <a:off x="112321" y="1113595"/>
            <a:ext cx="3766264" cy="712030"/>
          </a:xfrm>
          <a:prstGeom prst="rect">
            <a:avLst/>
          </a:prstGeom>
        </p:spPr>
      </p:pic>
    </p:spTree>
    <p:extLst>
      <p:ext uri="{BB962C8B-B14F-4D97-AF65-F5344CB8AC3E}">
        <p14:creationId xmlns:p14="http://schemas.microsoft.com/office/powerpoint/2010/main" val="41138287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50726-DD6D-53C8-0198-5EEA54A937DB}"/>
              </a:ext>
            </a:extLst>
          </p:cNvPr>
          <p:cNvSpPr>
            <a:spLocks noGrp="1"/>
          </p:cNvSpPr>
          <p:nvPr>
            <p:ph type="title"/>
          </p:nvPr>
        </p:nvSpPr>
        <p:spPr>
          <a:xfrm>
            <a:off x="838200" y="1"/>
            <a:ext cx="10515600" cy="461665"/>
          </a:xfrm>
        </p:spPr>
        <p:txBody>
          <a:bodyPr>
            <a:normAutofit fontScale="90000"/>
          </a:bodyPr>
          <a:lstStyle/>
          <a:p>
            <a:pPr algn="ctr"/>
            <a:r>
              <a:rPr lang="en-US" sz="2800" b="1" dirty="0">
                <a:latin typeface="Times New Roman" panose="02020603050405020304" pitchFamily="18" charset="0"/>
                <a:cs typeface="Times New Roman" panose="02020603050405020304" pitchFamily="18" charset="0"/>
              </a:rPr>
              <a:t>Polynomial Regression:-</a:t>
            </a:r>
            <a:endParaRPr lang="en-IN" sz="2800" dirty="0"/>
          </a:p>
        </p:txBody>
      </p:sp>
      <p:sp>
        <p:nvSpPr>
          <p:cNvPr id="6" name="TextBox 5">
            <a:extLst>
              <a:ext uri="{FF2B5EF4-FFF2-40B4-BE49-F238E27FC236}">
                <a16:creationId xmlns:a16="http://schemas.microsoft.com/office/drawing/2014/main" id="{542B8E5D-84B2-8A62-3F06-D5A0C752B30C}"/>
              </a:ext>
            </a:extLst>
          </p:cNvPr>
          <p:cNvSpPr txBox="1"/>
          <p:nvPr/>
        </p:nvSpPr>
        <p:spPr>
          <a:xfrm>
            <a:off x="713935" y="494227"/>
            <a:ext cx="6098344"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Let’s access the performance of regression:</a:t>
            </a:r>
            <a:endParaRPr lang="en-IN" sz="2400" dirty="0"/>
          </a:p>
        </p:txBody>
      </p:sp>
      <p:sp>
        <p:nvSpPr>
          <p:cNvPr id="10" name="Content Placeholder 9">
            <a:extLst>
              <a:ext uri="{FF2B5EF4-FFF2-40B4-BE49-F238E27FC236}">
                <a16:creationId xmlns:a16="http://schemas.microsoft.com/office/drawing/2014/main" id="{7F4908C5-08C5-CCB8-F3D5-5BC44C4A8F1E}"/>
              </a:ext>
            </a:extLst>
          </p:cNvPr>
          <p:cNvSpPr>
            <a:spLocks noGrp="1"/>
          </p:cNvSpPr>
          <p:nvPr>
            <p:ph idx="1"/>
          </p:nvPr>
        </p:nvSpPr>
        <p:spPr/>
        <p:txBody>
          <a:bodyPr/>
          <a:lstStyle/>
          <a:p>
            <a:pPr marL="0" indent="0">
              <a:buNone/>
            </a:pPr>
            <a:r>
              <a:rPr lang="en-US" dirty="0"/>
              <a:t> </a:t>
            </a:r>
            <a:endParaRPr lang="en-IN" dirty="0"/>
          </a:p>
        </p:txBody>
      </p:sp>
      <p:pic>
        <p:nvPicPr>
          <p:cNvPr id="12" name="Picture 11">
            <a:extLst>
              <a:ext uri="{FF2B5EF4-FFF2-40B4-BE49-F238E27FC236}">
                <a16:creationId xmlns:a16="http://schemas.microsoft.com/office/drawing/2014/main" id="{2432C3F5-01F2-AC5B-2BFC-D0A6293D47E8}"/>
              </a:ext>
            </a:extLst>
          </p:cNvPr>
          <p:cNvPicPr>
            <a:picLocks noChangeAspect="1"/>
          </p:cNvPicPr>
          <p:nvPr/>
        </p:nvPicPr>
        <p:blipFill>
          <a:blip r:embed="rId2"/>
          <a:stretch>
            <a:fillRect/>
          </a:stretch>
        </p:blipFill>
        <p:spPr>
          <a:xfrm>
            <a:off x="713935" y="988454"/>
            <a:ext cx="7628207" cy="2817980"/>
          </a:xfrm>
          <a:prstGeom prst="rect">
            <a:avLst/>
          </a:prstGeom>
        </p:spPr>
      </p:pic>
      <p:pic>
        <p:nvPicPr>
          <p:cNvPr id="14" name="Picture 13">
            <a:extLst>
              <a:ext uri="{FF2B5EF4-FFF2-40B4-BE49-F238E27FC236}">
                <a16:creationId xmlns:a16="http://schemas.microsoft.com/office/drawing/2014/main" id="{D4992ED0-5D27-FD9A-7E0B-983D8810A378}"/>
              </a:ext>
            </a:extLst>
          </p:cNvPr>
          <p:cNvPicPr>
            <a:picLocks noChangeAspect="1"/>
          </p:cNvPicPr>
          <p:nvPr/>
        </p:nvPicPr>
        <p:blipFill>
          <a:blip r:embed="rId3"/>
          <a:stretch>
            <a:fillRect/>
          </a:stretch>
        </p:blipFill>
        <p:spPr>
          <a:xfrm>
            <a:off x="713935" y="4040020"/>
            <a:ext cx="6573130" cy="2817980"/>
          </a:xfrm>
          <a:prstGeom prst="rect">
            <a:avLst/>
          </a:prstGeom>
        </p:spPr>
      </p:pic>
    </p:spTree>
    <p:extLst>
      <p:ext uri="{BB962C8B-B14F-4D97-AF65-F5344CB8AC3E}">
        <p14:creationId xmlns:p14="http://schemas.microsoft.com/office/powerpoint/2010/main" val="2679641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6848A-6EF4-F3F2-2089-7043D119B9F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5739E2D-402F-E2E8-7ED2-EB17023EDD4A}"/>
              </a:ext>
            </a:extLst>
          </p:cNvPr>
          <p:cNvSpPr>
            <a:spLocks noGrp="1"/>
          </p:cNvSpPr>
          <p:nvPr>
            <p:ph idx="1"/>
          </p:nvPr>
        </p:nvSpPr>
        <p:spPr/>
        <p:txBody>
          <a:bodyPr/>
          <a:lstStyle/>
          <a:p>
            <a:pPr marL="0" indent="0">
              <a:buNone/>
            </a:pPr>
            <a:r>
              <a:rPr lang="en-US" dirty="0"/>
              <a:t> </a:t>
            </a:r>
            <a:endParaRPr lang="en-IN" dirty="0"/>
          </a:p>
        </p:txBody>
      </p:sp>
      <p:pic>
        <p:nvPicPr>
          <p:cNvPr id="9" name="Picture 8">
            <a:extLst>
              <a:ext uri="{FF2B5EF4-FFF2-40B4-BE49-F238E27FC236}">
                <a16:creationId xmlns:a16="http://schemas.microsoft.com/office/drawing/2014/main" id="{9AD980A9-924A-35D8-9AE5-01BDD281B19F}"/>
              </a:ext>
            </a:extLst>
          </p:cNvPr>
          <p:cNvPicPr>
            <a:picLocks noChangeAspect="1"/>
          </p:cNvPicPr>
          <p:nvPr/>
        </p:nvPicPr>
        <p:blipFill>
          <a:blip r:embed="rId2"/>
          <a:stretch>
            <a:fillRect/>
          </a:stretch>
        </p:blipFill>
        <p:spPr>
          <a:xfrm>
            <a:off x="0" y="0"/>
            <a:ext cx="5683348" cy="3538271"/>
          </a:xfrm>
          <a:prstGeom prst="rect">
            <a:avLst/>
          </a:prstGeom>
        </p:spPr>
      </p:pic>
      <p:pic>
        <p:nvPicPr>
          <p:cNvPr id="11" name="Picture 10">
            <a:extLst>
              <a:ext uri="{FF2B5EF4-FFF2-40B4-BE49-F238E27FC236}">
                <a16:creationId xmlns:a16="http://schemas.microsoft.com/office/drawing/2014/main" id="{6CF9EF0A-506D-217F-A1F9-433507214C7A}"/>
              </a:ext>
            </a:extLst>
          </p:cNvPr>
          <p:cNvPicPr>
            <a:picLocks noChangeAspect="1"/>
          </p:cNvPicPr>
          <p:nvPr/>
        </p:nvPicPr>
        <p:blipFill>
          <a:blip r:embed="rId3"/>
          <a:stretch>
            <a:fillRect/>
          </a:stretch>
        </p:blipFill>
        <p:spPr>
          <a:xfrm>
            <a:off x="5824025" y="2436115"/>
            <a:ext cx="6367975" cy="4421885"/>
          </a:xfrm>
          <a:prstGeom prst="rect">
            <a:avLst/>
          </a:prstGeom>
        </p:spPr>
      </p:pic>
    </p:spTree>
    <p:extLst>
      <p:ext uri="{BB962C8B-B14F-4D97-AF65-F5344CB8AC3E}">
        <p14:creationId xmlns:p14="http://schemas.microsoft.com/office/powerpoint/2010/main" val="2206867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DC81D-A0A8-4939-3433-E3C6C96ED24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AE54381-D1DE-8A82-8E72-75921E30228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A2E7CFB-A6FD-26CB-34F5-D621CB707B8C}"/>
              </a:ext>
            </a:extLst>
          </p:cNvPr>
          <p:cNvPicPr>
            <a:picLocks noChangeAspect="1"/>
          </p:cNvPicPr>
          <p:nvPr/>
        </p:nvPicPr>
        <p:blipFill>
          <a:blip r:embed="rId2"/>
          <a:stretch>
            <a:fillRect/>
          </a:stretch>
        </p:blipFill>
        <p:spPr>
          <a:xfrm>
            <a:off x="214605" y="94956"/>
            <a:ext cx="8240078" cy="3717389"/>
          </a:xfrm>
          <a:prstGeom prst="rect">
            <a:avLst/>
          </a:prstGeom>
        </p:spPr>
      </p:pic>
      <p:pic>
        <p:nvPicPr>
          <p:cNvPr id="7" name="Picture 6">
            <a:extLst>
              <a:ext uri="{FF2B5EF4-FFF2-40B4-BE49-F238E27FC236}">
                <a16:creationId xmlns:a16="http://schemas.microsoft.com/office/drawing/2014/main" id="{F44AC5D8-099D-FA97-D98D-6048ED4D0117}"/>
              </a:ext>
            </a:extLst>
          </p:cNvPr>
          <p:cNvPicPr>
            <a:picLocks noChangeAspect="1"/>
          </p:cNvPicPr>
          <p:nvPr/>
        </p:nvPicPr>
        <p:blipFill>
          <a:blip r:embed="rId3"/>
          <a:stretch>
            <a:fillRect/>
          </a:stretch>
        </p:blipFill>
        <p:spPr>
          <a:xfrm>
            <a:off x="651143" y="4253813"/>
            <a:ext cx="3526961" cy="2509231"/>
          </a:xfrm>
          <a:prstGeom prst="rect">
            <a:avLst/>
          </a:prstGeom>
        </p:spPr>
      </p:pic>
    </p:spTree>
    <p:extLst>
      <p:ext uri="{BB962C8B-B14F-4D97-AF65-F5344CB8AC3E}">
        <p14:creationId xmlns:p14="http://schemas.microsoft.com/office/powerpoint/2010/main" val="22834281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5847-6B6B-5BCA-ADC6-6D4F71D76696}"/>
              </a:ext>
            </a:extLst>
          </p:cNvPr>
          <p:cNvSpPr>
            <a:spLocks noGrp="1"/>
          </p:cNvSpPr>
          <p:nvPr>
            <p:ph type="title"/>
          </p:nvPr>
        </p:nvSpPr>
        <p:spPr>
          <a:xfrm>
            <a:off x="831850" y="900332"/>
            <a:ext cx="10515600" cy="2528668"/>
          </a:xfrm>
        </p:spPr>
        <p:txBody>
          <a:bodyPr/>
          <a:lstStyle/>
          <a:p>
            <a:pPr algn="ctr"/>
            <a:r>
              <a:rPr lang="en-US" b="1" dirty="0">
                <a:latin typeface="Times New Roman" panose="02020603050405020304" pitchFamily="18" charset="0"/>
                <a:cs typeface="Times New Roman" panose="02020603050405020304" pitchFamily="18" charset="0"/>
              </a:rPr>
              <a:t>Theory of Generalization</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7D453C3-EB94-BDB2-F269-DEDE9751C60C}"/>
              </a:ext>
            </a:extLst>
          </p:cNvPr>
          <p:cNvSpPr>
            <a:spLocks noGrp="1"/>
          </p:cNvSpPr>
          <p:nvPr>
            <p:ph type="body" idx="1"/>
          </p:nvPr>
        </p:nvSpPr>
        <p:spPr/>
        <p:txBody>
          <a:bodyPr/>
          <a:lstStyle/>
          <a:p>
            <a:r>
              <a:rPr lang="en-US" dirty="0"/>
              <a:t> </a:t>
            </a:r>
            <a:endParaRPr lang="en-IN" dirty="0"/>
          </a:p>
        </p:txBody>
      </p:sp>
    </p:spTree>
    <p:extLst>
      <p:ext uri="{BB962C8B-B14F-4D97-AF65-F5344CB8AC3E}">
        <p14:creationId xmlns:p14="http://schemas.microsoft.com/office/powerpoint/2010/main" val="2318900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14A1B-AFB2-CCAB-2857-889E1D5061F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CEE7F31-6BFC-8A6E-2398-6E3D486AA30D}"/>
              </a:ext>
            </a:extLst>
          </p:cNvPr>
          <p:cNvSpPr>
            <a:spLocks noGrp="1"/>
          </p:cNvSpPr>
          <p:nvPr>
            <p:ph idx="1"/>
          </p:nvPr>
        </p:nvSpPr>
        <p:spPr>
          <a:xfrm>
            <a:off x="182880" y="182880"/>
            <a:ext cx="11788726" cy="6675120"/>
          </a:xfrm>
        </p:spPr>
        <p:txBody>
          <a:bodyPr>
            <a:normAutofit fontScale="55000" lnSpcReduction="20000"/>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31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What is Generalization?</a:t>
            </a:r>
            <a:b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Generalization is about making sure that when you learn something (like solving a math problem), you can use that knowledge to solve new problems you haven't seen before. In machine learning, it's making sure the model can handle new data, not just the data it was trained 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Training Data vs. New Data</a:t>
            </a: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Think of training data like practice exercises for a test. Generalization is about how well you can answer new test questions (new data) based on your practice.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Overfitting</a:t>
            </a: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is like memorizing the answers to practice questions without understanding the material. You might do well on those specific questions but struggle with different ones. In machine learning, overfitting means the model does too well on the training data but poorly on new data.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Underfitting</a:t>
            </a: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is like not studying enough and not understanding the material well. You’ll do poorly on both practice questions and new questions. In machine learning, underfitting means the model is too simple to learn from the training data effectively.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Finding the Right Balance</a:t>
            </a: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Just like in studying, you need to find a balance. You want to learn enough to do well on both practice and new questions. For machine learning, this means creating a model that's good at both the training data and new data.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Regularization</a:t>
            </a: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is like using study guides to avoid memorizing and instead focus on understanding. </a:t>
            </a:r>
            <a:r>
              <a:rPr lang="en-US" sz="3100" dirty="0">
                <a:latin typeface="Times New Roman" panose="02020603050405020304" pitchFamily="18" charset="0"/>
                <a:cs typeface="Times New Roman" panose="02020603050405020304" pitchFamily="18" charset="0"/>
              </a:rPr>
              <a:t>This is like setting rules to make sure you don’t just memorize but understand the material. It helps keep the model from focusing too much on details that don’t matter.</a:t>
            </a: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Regularization in machine learning helps prevent overfitting by making the model simpler and less likely to memorize details from the training data</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Cross-Validation</a:t>
            </a: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is like taking practice tests with different sets of questions to see how well you’re learning. In machine learning, it’s about testing the model on different parts of the data to see how well it generalizes.</a:t>
            </a:r>
          </a:p>
          <a:p>
            <a:endParaRPr lang="en-IN" dirty="0"/>
          </a:p>
        </p:txBody>
      </p:sp>
    </p:spTree>
    <p:extLst>
      <p:ext uri="{BB962C8B-B14F-4D97-AF65-F5344CB8AC3E}">
        <p14:creationId xmlns:p14="http://schemas.microsoft.com/office/powerpoint/2010/main" val="42929381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2A0DC-B41F-7AB5-E49D-2AA40CC0C318}"/>
              </a:ext>
            </a:extLst>
          </p:cNvPr>
          <p:cNvSpPr>
            <a:spLocks noGrp="1"/>
          </p:cNvSpPr>
          <p:nvPr>
            <p:ph type="title"/>
          </p:nvPr>
        </p:nvSpPr>
        <p:spPr>
          <a:xfrm>
            <a:off x="838200" y="1"/>
            <a:ext cx="10515600" cy="681036"/>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Effective Number of Hypotheses:-</a:t>
            </a:r>
          </a:p>
        </p:txBody>
      </p:sp>
      <p:sp>
        <p:nvSpPr>
          <p:cNvPr id="3" name="Content Placeholder 2">
            <a:extLst>
              <a:ext uri="{FF2B5EF4-FFF2-40B4-BE49-F238E27FC236}">
                <a16:creationId xmlns:a16="http://schemas.microsoft.com/office/drawing/2014/main" id="{731BC44A-AE6A-0FF4-9ECA-AC66FFA85E10}"/>
              </a:ext>
            </a:extLst>
          </p:cNvPr>
          <p:cNvSpPr>
            <a:spLocks noGrp="1"/>
          </p:cNvSpPr>
          <p:nvPr>
            <p:ph idx="1"/>
          </p:nvPr>
        </p:nvSpPr>
        <p:spPr>
          <a:xfrm>
            <a:off x="379827" y="928468"/>
            <a:ext cx="11535507" cy="5669280"/>
          </a:xfrm>
        </p:spPr>
        <p:txBody>
          <a:bodyPr>
            <a:normAutofit/>
          </a:bodyPr>
          <a:lstStyle/>
          <a:p>
            <a:pPr marL="0" indent="0">
              <a:buNone/>
            </a:pPr>
            <a:r>
              <a:rPr lang="en-US" dirty="0"/>
              <a:t> </a:t>
            </a:r>
            <a:r>
              <a:rPr lang="en-IN" sz="2400" b="1" i="0" dirty="0">
                <a:effectLst/>
                <a:latin typeface="Times New Roman" panose="02020603050405020304" pitchFamily="18" charset="0"/>
                <a:cs typeface="Times New Roman" panose="02020603050405020304" pitchFamily="18" charset="0"/>
              </a:rPr>
              <a:t>Hypothesis in Machine Learning:-</a:t>
            </a:r>
          </a:p>
          <a:p>
            <a:pPr marL="0" indent="0">
              <a:buNone/>
            </a:pPr>
            <a:endParaRPr lang="en-IN" sz="2400" b="1" i="0" dirty="0">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Hypothesis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Imagine the model is trying to figure out how the size of a house (in square feet) relates to its price. The hypothesis could be something like, "For every extra square foot, the price increases by a certain amount." The model is trying to guess this rule.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Learning Process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model looks at data from houses that have already been sold. It sees that a 1,000 sq ft house sold for $200,000, a 1,500 sq ft house sold for $300,000, and so on. It starts by guessing a simple rule, like "Every extra square foot adds $200 to the price." If this guess isn’t accurate, the model adjusts it slightly and tries again, over and over, to improve its guess.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Goal</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model’s goal is to be able to predict the price of a house it hasn’t seen before, based on its size. For example, if it sees a 2,000 sq ft house, it should be able to predict its price accurately.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Cost Function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After making a guess, the model checks how far off it was from the actual prices in the data. If it predicted $250,000 but the real price was $300,000, the cost function would tell the model it was off by $50,000. The model uses this feedback to make better guesses in the future.</a:t>
            </a:r>
          </a:p>
          <a:p>
            <a:pPr marL="0" indent="0">
              <a:buNone/>
            </a:pPr>
            <a:endParaRPr lang="en-IN" sz="2400" b="1" i="0" dirty="0">
              <a:solidFill>
                <a:srgbClr val="273239"/>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08811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15B7F-F402-75A5-B7AD-3DB310045A62}"/>
              </a:ext>
            </a:extLst>
          </p:cNvPr>
          <p:cNvSpPr>
            <a:spLocks noGrp="1"/>
          </p:cNvSpPr>
          <p:nvPr>
            <p:ph type="title"/>
          </p:nvPr>
        </p:nvSpPr>
        <p:spPr>
          <a:xfrm>
            <a:off x="838200" y="1"/>
            <a:ext cx="10515600" cy="681036"/>
          </a:xfrm>
        </p:spPr>
        <p:txBody>
          <a:bodyPr>
            <a:normAutofit/>
          </a:bodyPr>
          <a:lstStyle/>
          <a:p>
            <a:pPr algn="ctr"/>
            <a:r>
              <a:rPr lang="en-IN" sz="4000" b="1" dirty="0">
                <a:latin typeface="Times New Roman" panose="02020603050405020304" pitchFamily="18" charset="0"/>
                <a:cs typeface="Times New Roman" panose="02020603050405020304" pitchFamily="18" charset="0"/>
              </a:rPr>
              <a:t>Effective Number of Hypotheses:-</a:t>
            </a:r>
            <a:endParaRPr lang="en-IN" sz="4000" dirty="0"/>
          </a:p>
        </p:txBody>
      </p:sp>
      <p:sp>
        <p:nvSpPr>
          <p:cNvPr id="3" name="Content Placeholder 2">
            <a:extLst>
              <a:ext uri="{FF2B5EF4-FFF2-40B4-BE49-F238E27FC236}">
                <a16:creationId xmlns:a16="http://schemas.microsoft.com/office/drawing/2014/main" id="{B0C357D9-E38E-B331-0F81-8CD06A71F1CB}"/>
              </a:ext>
            </a:extLst>
          </p:cNvPr>
          <p:cNvSpPr>
            <a:spLocks noGrp="1"/>
          </p:cNvSpPr>
          <p:nvPr>
            <p:ph idx="1"/>
          </p:nvPr>
        </p:nvSpPr>
        <p:spPr>
          <a:xfrm>
            <a:off x="126609" y="928468"/>
            <a:ext cx="11887199" cy="5795889"/>
          </a:xfrm>
        </p:spPr>
        <p:txBody>
          <a:bodyPr>
            <a:normAutofit/>
          </a:bodyPr>
          <a:lstStyle/>
          <a:p>
            <a:pPr marL="0" indent="0">
              <a:buNone/>
            </a:pPr>
            <a:r>
              <a:rPr lang="en-IN" sz="2400" b="1" i="0" dirty="0">
                <a:effectLst/>
                <a:latin typeface="Times New Roman" panose="02020603050405020304" pitchFamily="18" charset="0"/>
                <a:cs typeface="Times New Roman" panose="02020603050405020304" pitchFamily="18" charset="0"/>
              </a:rPr>
              <a:t>Hypothesis Space (H):-</a:t>
            </a:r>
          </a:p>
          <a:p>
            <a:pPr marL="0" indent="0">
              <a:buNone/>
            </a:pPr>
            <a:r>
              <a:rPr lang="en-US" sz="2000" b="0" i="0" dirty="0">
                <a:effectLst/>
                <a:latin typeface="Times New Roman" panose="02020603050405020304" pitchFamily="18" charset="0"/>
                <a:cs typeface="Times New Roman" panose="02020603050405020304" pitchFamily="18" charset="0"/>
              </a:rPr>
              <a:t>Hypothesis space is the set of all the possible legal hypothesis. This is the set from which the machine learning algorithm would determine the best possible (only one) which would best describe the target function or the outputs.</a:t>
            </a:r>
            <a:endParaRPr lang="en-IN" sz="2000" b="1" i="0"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CC1EC44-8B34-02F9-CD8B-E9F55B056257}"/>
              </a:ext>
            </a:extLst>
          </p:cNvPr>
          <p:cNvPicPr>
            <a:picLocks noChangeAspect="1"/>
          </p:cNvPicPr>
          <p:nvPr/>
        </p:nvPicPr>
        <p:blipFill>
          <a:blip r:embed="rId2"/>
          <a:stretch>
            <a:fillRect/>
          </a:stretch>
        </p:blipFill>
        <p:spPr>
          <a:xfrm>
            <a:off x="1659987" y="2267902"/>
            <a:ext cx="8581292" cy="4590098"/>
          </a:xfrm>
          <a:prstGeom prst="rect">
            <a:avLst/>
          </a:prstGeom>
        </p:spPr>
      </p:pic>
    </p:spTree>
    <p:extLst>
      <p:ext uri="{BB962C8B-B14F-4D97-AF65-F5344CB8AC3E}">
        <p14:creationId xmlns:p14="http://schemas.microsoft.com/office/powerpoint/2010/main" val="17042642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768B4-BD06-3DA3-719A-5A3D8C9CD09D}"/>
              </a:ext>
            </a:extLst>
          </p:cNvPr>
          <p:cNvSpPr>
            <a:spLocks noGrp="1"/>
          </p:cNvSpPr>
          <p:nvPr>
            <p:ph type="title"/>
          </p:nvPr>
        </p:nvSpPr>
        <p:spPr>
          <a:xfrm>
            <a:off x="838200" y="1"/>
            <a:ext cx="10515600" cy="681036"/>
          </a:xfrm>
        </p:spPr>
        <p:txBody>
          <a:bodyPr>
            <a:normAutofit fontScale="90000"/>
          </a:bodyPr>
          <a:lstStyle/>
          <a:p>
            <a:pPr algn="ctr"/>
            <a:r>
              <a:rPr lang="en-IN" sz="4400" b="1" dirty="0">
                <a:latin typeface="Times New Roman" panose="02020603050405020304" pitchFamily="18" charset="0"/>
                <a:cs typeface="Times New Roman" panose="02020603050405020304" pitchFamily="18" charset="0"/>
              </a:rPr>
              <a:t>Effective Number of Hypotheses:-</a:t>
            </a:r>
            <a:endParaRPr lang="en-IN" dirty="0"/>
          </a:p>
        </p:txBody>
      </p:sp>
      <p:sp>
        <p:nvSpPr>
          <p:cNvPr id="3" name="Content Placeholder 2">
            <a:extLst>
              <a:ext uri="{FF2B5EF4-FFF2-40B4-BE49-F238E27FC236}">
                <a16:creationId xmlns:a16="http://schemas.microsoft.com/office/drawing/2014/main" id="{E041B568-4DD1-506F-6320-BE0284030D85}"/>
              </a:ext>
            </a:extLst>
          </p:cNvPr>
          <p:cNvSpPr>
            <a:spLocks noGrp="1"/>
          </p:cNvSpPr>
          <p:nvPr>
            <p:ph idx="1"/>
          </p:nvPr>
        </p:nvSpPr>
        <p:spPr>
          <a:xfrm>
            <a:off x="379828" y="914400"/>
            <a:ext cx="11437034" cy="5697415"/>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4D718EB-0367-0DEF-26AC-2512AA69E09E}"/>
              </a:ext>
            </a:extLst>
          </p:cNvPr>
          <p:cNvPicPr>
            <a:picLocks noChangeAspect="1"/>
          </p:cNvPicPr>
          <p:nvPr/>
        </p:nvPicPr>
        <p:blipFill>
          <a:blip r:embed="rId2"/>
          <a:stretch>
            <a:fillRect/>
          </a:stretch>
        </p:blipFill>
        <p:spPr>
          <a:xfrm>
            <a:off x="375138" y="1074053"/>
            <a:ext cx="11188505" cy="5537762"/>
          </a:xfrm>
          <a:prstGeom prst="rect">
            <a:avLst/>
          </a:prstGeom>
        </p:spPr>
      </p:pic>
    </p:spTree>
    <p:extLst>
      <p:ext uri="{BB962C8B-B14F-4D97-AF65-F5344CB8AC3E}">
        <p14:creationId xmlns:p14="http://schemas.microsoft.com/office/powerpoint/2010/main" val="4133310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1415-F76D-DB1C-1AB8-4CCF0FBBF61E}"/>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F21F2E14-BFDA-9AAB-A269-2D2A79D225DB}"/>
              </a:ext>
            </a:extLst>
          </p:cNvPr>
          <p:cNvPicPr>
            <a:picLocks noGrp="1" noChangeAspect="1"/>
          </p:cNvPicPr>
          <p:nvPr>
            <p:ph idx="1"/>
          </p:nvPr>
        </p:nvPicPr>
        <p:blipFill>
          <a:blip r:embed="rId2"/>
          <a:stretch>
            <a:fillRect/>
          </a:stretch>
        </p:blipFill>
        <p:spPr>
          <a:xfrm>
            <a:off x="0" y="0"/>
            <a:ext cx="7265597" cy="2498493"/>
          </a:xfrm>
        </p:spPr>
      </p:pic>
      <p:pic>
        <p:nvPicPr>
          <p:cNvPr id="7" name="Picture 6">
            <a:extLst>
              <a:ext uri="{FF2B5EF4-FFF2-40B4-BE49-F238E27FC236}">
                <a16:creationId xmlns:a16="http://schemas.microsoft.com/office/drawing/2014/main" id="{468AFBB5-710C-9DCE-6B26-99FF0B779DD9}"/>
              </a:ext>
            </a:extLst>
          </p:cNvPr>
          <p:cNvPicPr>
            <a:picLocks noChangeAspect="1"/>
          </p:cNvPicPr>
          <p:nvPr/>
        </p:nvPicPr>
        <p:blipFill>
          <a:blip r:embed="rId3"/>
          <a:stretch>
            <a:fillRect/>
          </a:stretch>
        </p:blipFill>
        <p:spPr>
          <a:xfrm>
            <a:off x="0" y="2498493"/>
            <a:ext cx="9200271" cy="4359507"/>
          </a:xfrm>
          <a:prstGeom prst="rect">
            <a:avLst/>
          </a:prstGeom>
        </p:spPr>
      </p:pic>
    </p:spTree>
    <p:extLst>
      <p:ext uri="{BB962C8B-B14F-4D97-AF65-F5344CB8AC3E}">
        <p14:creationId xmlns:p14="http://schemas.microsoft.com/office/powerpoint/2010/main" val="31533516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3345-61AC-D338-4A11-6C7EDA046BC2}"/>
              </a:ext>
            </a:extLst>
          </p:cNvPr>
          <p:cNvSpPr>
            <a:spLocks noGrp="1"/>
          </p:cNvSpPr>
          <p:nvPr>
            <p:ph type="title"/>
          </p:nvPr>
        </p:nvSpPr>
        <p:spPr>
          <a:xfrm>
            <a:off x="838200" y="1"/>
            <a:ext cx="10515600" cy="681036"/>
          </a:xfrm>
        </p:spPr>
        <p:txBody>
          <a:bodyPr>
            <a:normAutofit fontScale="90000"/>
          </a:bodyPr>
          <a:lstStyle/>
          <a:p>
            <a:pPr algn="ctr"/>
            <a:r>
              <a:rPr lang="en-IN" sz="4400" b="1" dirty="0">
                <a:latin typeface="Times New Roman" panose="02020603050405020304" pitchFamily="18" charset="0"/>
                <a:cs typeface="Times New Roman" panose="02020603050405020304" pitchFamily="18" charset="0"/>
              </a:rPr>
              <a:t>Effective Number of Hypotheses:-</a:t>
            </a:r>
            <a:endParaRPr lang="en-IN" dirty="0"/>
          </a:p>
        </p:txBody>
      </p:sp>
      <p:sp>
        <p:nvSpPr>
          <p:cNvPr id="3" name="Content Placeholder 2">
            <a:extLst>
              <a:ext uri="{FF2B5EF4-FFF2-40B4-BE49-F238E27FC236}">
                <a16:creationId xmlns:a16="http://schemas.microsoft.com/office/drawing/2014/main" id="{A3906965-9672-D1E6-03E2-66FB85E6E76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6591F60-9C03-6431-856E-F0A86569366D}"/>
              </a:ext>
            </a:extLst>
          </p:cNvPr>
          <p:cNvPicPr>
            <a:picLocks noChangeAspect="1"/>
          </p:cNvPicPr>
          <p:nvPr/>
        </p:nvPicPr>
        <p:blipFill>
          <a:blip r:embed="rId2"/>
          <a:stretch>
            <a:fillRect/>
          </a:stretch>
        </p:blipFill>
        <p:spPr>
          <a:xfrm>
            <a:off x="956604" y="752473"/>
            <a:ext cx="8553157" cy="6105526"/>
          </a:xfrm>
          <a:prstGeom prst="rect">
            <a:avLst/>
          </a:prstGeom>
        </p:spPr>
      </p:pic>
    </p:spTree>
    <p:extLst>
      <p:ext uri="{BB962C8B-B14F-4D97-AF65-F5344CB8AC3E}">
        <p14:creationId xmlns:p14="http://schemas.microsoft.com/office/powerpoint/2010/main" val="7416701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F5BC5-2947-AAB4-BAD5-12DEDFEA487A}"/>
              </a:ext>
            </a:extLst>
          </p:cNvPr>
          <p:cNvSpPr>
            <a:spLocks noGrp="1"/>
          </p:cNvSpPr>
          <p:nvPr>
            <p:ph type="title"/>
          </p:nvPr>
        </p:nvSpPr>
        <p:spPr>
          <a:xfrm>
            <a:off x="838200" y="1"/>
            <a:ext cx="10515600" cy="801857"/>
          </a:xfrm>
        </p:spPr>
        <p:txBody>
          <a:bodyPr>
            <a:normAutofit/>
          </a:bodyPr>
          <a:lstStyle/>
          <a:p>
            <a:pPr algn="ctr"/>
            <a:r>
              <a:rPr lang="en-IN" sz="4000" b="1" dirty="0">
                <a:latin typeface="Times New Roman" panose="02020603050405020304" pitchFamily="18" charset="0"/>
                <a:cs typeface="Times New Roman" panose="02020603050405020304" pitchFamily="18" charset="0"/>
              </a:rPr>
              <a:t>Effective Number of Hypotheses:-</a:t>
            </a:r>
            <a:endParaRPr lang="en-IN" sz="4000" dirty="0"/>
          </a:p>
        </p:txBody>
      </p:sp>
      <p:sp>
        <p:nvSpPr>
          <p:cNvPr id="3" name="Content Placeholder 2">
            <a:extLst>
              <a:ext uri="{FF2B5EF4-FFF2-40B4-BE49-F238E27FC236}">
                <a16:creationId xmlns:a16="http://schemas.microsoft.com/office/drawing/2014/main" id="{2A3F9C73-0D67-2498-42FD-26913B329D9B}"/>
              </a:ext>
            </a:extLst>
          </p:cNvPr>
          <p:cNvSpPr>
            <a:spLocks noGrp="1"/>
          </p:cNvSpPr>
          <p:nvPr>
            <p:ph idx="1"/>
          </p:nvPr>
        </p:nvSpPr>
        <p:spPr>
          <a:xfrm>
            <a:off x="838200" y="928468"/>
            <a:ext cx="10515600" cy="5655212"/>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65AAE5A-4746-E2C5-F621-2514059AB840}"/>
              </a:ext>
            </a:extLst>
          </p:cNvPr>
          <p:cNvPicPr>
            <a:picLocks noChangeAspect="1"/>
          </p:cNvPicPr>
          <p:nvPr/>
        </p:nvPicPr>
        <p:blipFill>
          <a:blip r:embed="rId2"/>
          <a:stretch>
            <a:fillRect/>
          </a:stretch>
        </p:blipFill>
        <p:spPr>
          <a:xfrm>
            <a:off x="493243" y="928468"/>
            <a:ext cx="11450227" cy="5387926"/>
          </a:xfrm>
          <a:prstGeom prst="rect">
            <a:avLst/>
          </a:prstGeom>
        </p:spPr>
      </p:pic>
    </p:spTree>
    <p:extLst>
      <p:ext uri="{BB962C8B-B14F-4D97-AF65-F5344CB8AC3E}">
        <p14:creationId xmlns:p14="http://schemas.microsoft.com/office/powerpoint/2010/main" val="20886958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D6057-BE51-B0B7-098D-21E2DE346214}"/>
              </a:ext>
            </a:extLst>
          </p:cNvPr>
          <p:cNvSpPr>
            <a:spLocks noGrp="1"/>
          </p:cNvSpPr>
          <p:nvPr>
            <p:ph type="title"/>
          </p:nvPr>
        </p:nvSpPr>
        <p:spPr>
          <a:xfrm>
            <a:off x="838200" y="1"/>
            <a:ext cx="10515600" cy="681036"/>
          </a:xfrm>
        </p:spPr>
        <p:txBody>
          <a:bodyPr>
            <a:normAutofit fontScale="90000"/>
          </a:bodyPr>
          <a:lstStyle/>
          <a:p>
            <a:pPr algn="ctr"/>
            <a:r>
              <a:rPr lang="en-IN" sz="4400" b="1" dirty="0">
                <a:latin typeface="Times New Roman" panose="02020603050405020304" pitchFamily="18" charset="0"/>
                <a:cs typeface="Times New Roman" panose="02020603050405020304" pitchFamily="18" charset="0"/>
              </a:rPr>
              <a:t>Effective Number of Hypotheses:-</a:t>
            </a:r>
            <a:endParaRPr lang="en-IN" dirty="0"/>
          </a:p>
        </p:txBody>
      </p:sp>
      <p:sp>
        <p:nvSpPr>
          <p:cNvPr id="3" name="Content Placeholder 2">
            <a:extLst>
              <a:ext uri="{FF2B5EF4-FFF2-40B4-BE49-F238E27FC236}">
                <a16:creationId xmlns:a16="http://schemas.microsoft.com/office/drawing/2014/main" id="{D817D5FB-A997-7864-2E7D-0547C18F8E61}"/>
              </a:ext>
            </a:extLst>
          </p:cNvPr>
          <p:cNvSpPr>
            <a:spLocks noGrp="1"/>
          </p:cNvSpPr>
          <p:nvPr>
            <p:ph idx="1"/>
          </p:nvPr>
        </p:nvSpPr>
        <p:spPr>
          <a:xfrm>
            <a:off x="506437" y="872197"/>
            <a:ext cx="11240086" cy="5711483"/>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E3C700C-2203-B8B1-BA08-45679AC85247}"/>
              </a:ext>
            </a:extLst>
          </p:cNvPr>
          <p:cNvPicPr>
            <a:picLocks noChangeAspect="1"/>
          </p:cNvPicPr>
          <p:nvPr/>
        </p:nvPicPr>
        <p:blipFill>
          <a:blip r:embed="rId2"/>
          <a:stretch>
            <a:fillRect/>
          </a:stretch>
        </p:blipFill>
        <p:spPr>
          <a:xfrm>
            <a:off x="73859" y="872198"/>
            <a:ext cx="7621169" cy="3671667"/>
          </a:xfrm>
          <a:prstGeom prst="rect">
            <a:avLst/>
          </a:prstGeom>
        </p:spPr>
      </p:pic>
      <p:pic>
        <p:nvPicPr>
          <p:cNvPr id="7" name="Picture 6">
            <a:extLst>
              <a:ext uri="{FF2B5EF4-FFF2-40B4-BE49-F238E27FC236}">
                <a16:creationId xmlns:a16="http://schemas.microsoft.com/office/drawing/2014/main" id="{D13CD1E0-07AB-C21E-5067-D8D070754923}"/>
              </a:ext>
            </a:extLst>
          </p:cNvPr>
          <p:cNvPicPr>
            <a:picLocks noChangeAspect="1"/>
          </p:cNvPicPr>
          <p:nvPr/>
        </p:nvPicPr>
        <p:blipFill>
          <a:blip r:embed="rId3"/>
          <a:stretch>
            <a:fillRect/>
          </a:stretch>
        </p:blipFill>
        <p:spPr>
          <a:xfrm>
            <a:off x="3384774" y="4925891"/>
            <a:ext cx="7969026" cy="1657790"/>
          </a:xfrm>
          <a:prstGeom prst="rect">
            <a:avLst/>
          </a:prstGeom>
        </p:spPr>
      </p:pic>
    </p:spTree>
    <p:extLst>
      <p:ext uri="{BB962C8B-B14F-4D97-AF65-F5344CB8AC3E}">
        <p14:creationId xmlns:p14="http://schemas.microsoft.com/office/powerpoint/2010/main" val="33861981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99BF-1521-2DEA-F3F7-D49428D7443A}"/>
              </a:ext>
            </a:extLst>
          </p:cNvPr>
          <p:cNvSpPr>
            <a:spLocks noGrp="1"/>
          </p:cNvSpPr>
          <p:nvPr>
            <p:ph type="title"/>
          </p:nvPr>
        </p:nvSpPr>
        <p:spPr>
          <a:xfrm>
            <a:off x="838200" y="1"/>
            <a:ext cx="10515600" cy="681036"/>
          </a:xfrm>
        </p:spPr>
        <p:txBody>
          <a:bodyPr>
            <a:normAutofit/>
          </a:bodyPr>
          <a:lstStyle/>
          <a:p>
            <a:pPr algn="ctr"/>
            <a:r>
              <a:rPr lang="en-IN" sz="3600" b="1" dirty="0">
                <a:latin typeface="Times New Roman" panose="02020603050405020304" pitchFamily="18" charset="0"/>
                <a:cs typeface="Times New Roman" panose="02020603050405020304" pitchFamily="18" charset="0"/>
              </a:rPr>
              <a:t>Effective Number of Hypotheses:-</a:t>
            </a:r>
            <a:endParaRPr lang="en-IN" sz="3600" dirty="0"/>
          </a:p>
        </p:txBody>
      </p:sp>
      <p:sp>
        <p:nvSpPr>
          <p:cNvPr id="3" name="Content Placeholder 2">
            <a:extLst>
              <a:ext uri="{FF2B5EF4-FFF2-40B4-BE49-F238E27FC236}">
                <a16:creationId xmlns:a16="http://schemas.microsoft.com/office/drawing/2014/main" id="{B6DDF5B8-9E4A-32C4-99DF-670A5DC060D3}"/>
              </a:ext>
            </a:extLst>
          </p:cNvPr>
          <p:cNvSpPr>
            <a:spLocks noGrp="1"/>
          </p:cNvSpPr>
          <p:nvPr>
            <p:ph idx="1"/>
          </p:nvPr>
        </p:nvSpPr>
        <p:spPr>
          <a:xfrm>
            <a:off x="351691" y="681037"/>
            <a:ext cx="11493305" cy="5902643"/>
          </a:xfrm>
        </p:spPr>
        <p:txBody>
          <a:bodyPr>
            <a:normAutofit/>
          </a:bodyPr>
          <a:lstStyle/>
          <a:p>
            <a:pPr marL="0" indent="0" algn="ctr">
              <a:buNone/>
            </a:pPr>
            <a:r>
              <a:rPr lang="en-IN" sz="2400" b="1" dirty="0">
                <a:latin typeface="Times New Roman" panose="02020603050405020304" pitchFamily="18" charset="0"/>
                <a:cs typeface="Times New Roman" panose="02020603050405020304" pitchFamily="18" charset="0"/>
              </a:rPr>
              <a:t>Evaluating Hypotheses:-</a:t>
            </a:r>
          </a:p>
        </p:txBody>
      </p:sp>
      <p:pic>
        <p:nvPicPr>
          <p:cNvPr id="5" name="Picture 4">
            <a:extLst>
              <a:ext uri="{FF2B5EF4-FFF2-40B4-BE49-F238E27FC236}">
                <a16:creationId xmlns:a16="http://schemas.microsoft.com/office/drawing/2014/main" id="{0FFFB157-B703-F10E-AB2A-5A4E2734BAFE}"/>
              </a:ext>
            </a:extLst>
          </p:cNvPr>
          <p:cNvPicPr>
            <a:picLocks noChangeAspect="1"/>
          </p:cNvPicPr>
          <p:nvPr/>
        </p:nvPicPr>
        <p:blipFill>
          <a:blip r:embed="rId2"/>
          <a:stretch>
            <a:fillRect/>
          </a:stretch>
        </p:blipFill>
        <p:spPr>
          <a:xfrm>
            <a:off x="140676" y="1097280"/>
            <a:ext cx="8328073" cy="5760720"/>
          </a:xfrm>
          <a:prstGeom prst="rect">
            <a:avLst/>
          </a:prstGeom>
        </p:spPr>
      </p:pic>
    </p:spTree>
    <p:extLst>
      <p:ext uri="{BB962C8B-B14F-4D97-AF65-F5344CB8AC3E}">
        <p14:creationId xmlns:p14="http://schemas.microsoft.com/office/powerpoint/2010/main" val="12791444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5B61-7039-9B7A-5A32-1E9C90D06C93}"/>
              </a:ext>
            </a:extLst>
          </p:cNvPr>
          <p:cNvSpPr>
            <a:spLocks noGrp="1"/>
          </p:cNvSpPr>
          <p:nvPr>
            <p:ph type="title"/>
          </p:nvPr>
        </p:nvSpPr>
        <p:spPr>
          <a:xfrm>
            <a:off x="838200" y="1"/>
            <a:ext cx="10515600" cy="681036"/>
          </a:xfrm>
        </p:spPr>
        <p:txBody>
          <a:bodyPr>
            <a:normAutofit fontScale="90000"/>
          </a:bodyPr>
          <a:lstStyle/>
          <a:p>
            <a:pPr algn="ctr"/>
            <a:r>
              <a:rPr lang="en-IN" sz="4400" b="1" dirty="0">
                <a:latin typeface="Times New Roman" panose="02020603050405020304" pitchFamily="18" charset="0"/>
                <a:cs typeface="Times New Roman" panose="02020603050405020304" pitchFamily="18" charset="0"/>
              </a:rPr>
              <a:t>Effective Number of Hypotheses:-</a:t>
            </a:r>
            <a:endParaRPr lang="en-IN" dirty="0"/>
          </a:p>
        </p:txBody>
      </p:sp>
      <p:sp>
        <p:nvSpPr>
          <p:cNvPr id="3" name="Content Placeholder 2">
            <a:extLst>
              <a:ext uri="{FF2B5EF4-FFF2-40B4-BE49-F238E27FC236}">
                <a16:creationId xmlns:a16="http://schemas.microsoft.com/office/drawing/2014/main" id="{EE2D34B1-4CA7-FCA7-C529-FF71C655C8DC}"/>
              </a:ext>
            </a:extLst>
          </p:cNvPr>
          <p:cNvSpPr>
            <a:spLocks noGrp="1"/>
          </p:cNvSpPr>
          <p:nvPr>
            <p:ph idx="1"/>
          </p:nvPr>
        </p:nvSpPr>
        <p:spPr>
          <a:xfrm>
            <a:off x="450165" y="914400"/>
            <a:ext cx="11408899" cy="5641145"/>
          </a:xfrm>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77BF8B2E-A9D1-0856-6C21-D3A1BF53C79D}"/>
              </a:ext>
            </a:extLst>
          </p:cNvPr>
          <p:cNvSpPr txBox="1"/>
          <p:nvPr/>
        </p:nvSpPr>
        <p:spPr>
          <a:xfrm>
            <a:off x="576775" y="914400"/>
            <a:ext cx="11000936" cy="4093428"/>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Generalization:</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Trying on New Data</a:t>
            </a:r>
            <a:r>
              <a:rPr lang="en-US" sz="2000" dirty="0">
                <a:latin typeface="Times New Roman" panose="02020603050405020304" pitchFamily="18" charset="0"/>
                <a:cs typeface="Times New Roman" panose="02020603050405020304" pitchFamily="18" charset="0"/>
              </a:rPr>
              <a:t>: Once you’ve selected the best-performing rule based on your metrics, you need to test it with new data it hasn’t seen before. This checks if the rule generalizes well.</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Overfitting</a:t>
            </a:r>
            <a:r>
              <a:rPr lang="en-US" sz="2000" dirty="0">
                <a:latin typeface="Times New Roman" panose="02020603050405020304" pitchFamily="18" charset="0"/>
                <a:cs typeface="Times New Roman" panose="02020603050405020304" pitchFamily="18" charset="0"/>
              </a:rPr>
              <a:t>: If the rule performs well on the training data but poorly on new data, it’s overfitting. The model is too tailored to the training data and doesn’t work well with new information.</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Good Generalization</a:t>
            </a:r>
            <a:r>
              <a:rPr lang="en-US" sz="2000" dirty="0">
                <a:latin typeface="Times New Roman" panose="02020603050405020304" pitchFamily="18" charset="0"/>
                <a:cs typeface="Times New Roman" panose="02020603050405020304" pitchFamily="18" charset="0"/>
              </a:rPr>
              <a:t>: If the rule performs well on both training and new data, it means the model is good at generalizing and can be trusted.</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Improving the Model:</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Tweaking the Model</a:t>
            </a:r>
            <a:r>
              <a:rPr lang="en-US" sz="2000" dirty="0">
                <a:latin typeface="Times New Roman" panose="02020603050405020304" pitchFamily="18" charset="0"/>
                <a:cs typeface="Times New Roman" panose="02020603050405020304" pitchFamily="18" charset="0"/>
              </a:rPr>
              <a:t>: To make the model even better, you may need to adjust things:</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Changing Settings</a:t>
            </a:r>
            <a:r>
              <a:rPr lang="en-US" sz="2000" dirty="0">
                <a:latin typeface="Times New Roman" panose="02020603050405020304" pitchFamily="18" charset="0"/>
                <a:cs typeface="Times New Roman" panose="02020603050405020304" pitchFamily="18" charset="0"/>
              </a:rPr>
              <a:t>: Modify how the model operates.</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Adding Features</a:t>
            </a:r>
            <a:r>
              <a:rPr lang="en-US" sz="2000" dirty="0">
                <a:latin typeface="Times New Roman" panose="02020603050405020304" pitchFamily="18" charset="0"/>
                <a:cs typeface="Times New Roman" panose="02020603050405020304" pitchFamily="18" charset="0"/>
              </a:rPr>
              <a:t>: Include more information or details that might help improve predictions.</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Trying Different Models</a:t>
            </a:r>
            <a:r>
              <a:rPr lang="en-US" sz="2000" dirty="0">
                <a:latin typeface="Times New Roman" panose="02020603050405020304" pitchFamily="18" charset="0"/>
                <a:cs typeface="Times New Roman" panose="02020603050405020304" pitchFamily="18" charset="0"/>
              </a:rPr>
              <a:t>: Experiment with different models to find the best one.</a:t>
            </a:r>
          </a:p>
        </p:txBody>
      </p:sp>
      <p:pic>
        <p:nvPicPr>
          <p:cNvPr id="7" name="Picture 6">
            <a:extLst>
              <a:ext uri="{FF2B5EF4-FFF2-40B4-BE49-F238E27FC236}">
                <a16:creationId xmlns:a16="http://schemas.microsoft.com/office/drawing/2014/main" id="{D848C0E9-4605-B75F-4299-2379D30E6198}"/>
              </a:ext>
            </a:extLst>
          </p:cNvPr>
          <p:cNvPicPr>
            <a:picLocks noChangeAspect="1"/>
          </p:cNvPicPr>
          <p:nvPr/>
        </p:nvPicPr>
        <p:blipFill>
          <a:blip r:embed="rId2"/>
          <a:stretch>
            <a:fillRect/>
          </a:stretch>
        </p:blipFill>
        <p:spPr>
          <a:xfrm>
            <a:off x="1614366" y="5241190"/>
            <a:ext cx="8358456" cy="1616810"/>
          </a:xfrm>
          <a:prstGeom prst="rect">
            <a:avLst/>
          </a:prstGeom>
        </p:spPr>
      </p:pic>
    </p:spTree>
    <p:extLst>
      <p:ext uri="{BB962C8B-B14F-4D97-AF65-F5344CB8AC3E}">
        <p14:creationId xmlns:p14="http://schemas.microsoft.com/office/powerpoint/2010/main" val="29729096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361EF-BF05-B51C-EF6F-BC32C395A9FD}"/>
              </a:ext>
            </a:extLst>
          </p:cNvPr>
          <p:cNvSpPr>
            <a:spLocks noGrp="1"/>
          </p:cNvSpPr>
          <p:nvPr>
            <p:ph type="title"/>
          </p:nvPr>
        </p:nvSpPr>
        <p:spPr>
          <a:xfrm>
            <a:off x="838200" y="1"/>
            <a:ext cx="10515600" cy="681036"/>
          </a:xfrm>
        </p:spPr>
        <p:txBody>
          <a:bodyPr>
            <a:normAutofit fontScale="90000"/>
          </a:bodyPr>
          <a:lstStyle/>
          <a:p>
            <a:pPr algn="ctr"/>
            <a:r>
              <a:rPr lang="en-IN" sz="4400" b="1" dirty="0">
                <a:latin typeface="Times New Roman" panose="02020603050405020304" pitchFamily="18" charset="0"/>
                <a:cs typeface="Times New Roman" panose="02020603050405020304" pitchFamily="18" charset="0"/>
              </a:rPr>
              <a:t>Effective Number of Hypotheses:-</a:t>
            </a:r>
            <a:endParaRPr lang="en-IN" dirty="0"/>
          </a:p>
        </p:txBody>
      </p:sp>
      <p:sp>
        <p:nvSpPr>
          <p:cNvPr id="3" name="Content Placeholder 2">
            <a:extLst>
              <a:ext uri="{FF2B5EF4-FFF2-40B4-BE49-F238E27FC236}">
                <a16:creationId xmlns:a16="http://schemas.microsoft.com/office/drawing/2014/main" id="{6F42E706-3A18-7588-154E-448B9B35CC62}"/>
              </a:ext>
            </a:extLst>
          </p:cNvPr>
          <p:cNvSpPr>
            <a:spLocks noGrp="1"/>
          </p:cNvSpPr>
          <p:nvPr>
            <p:ph idx="1"/>
          </p:nvPr>
        </p:nvSpPr>
        <p:spPr>
          <a:xfrm>
            <a:off x="450166" y="681038"/>
            <a:ext cx="11324492" cy="5846372"/>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Now, coming to </a:t>
            </a:r>
            <a:r>
              <a:rPr lang="en-IN" sz="2400" b="1" dirty="0">
                <a:latin typeface="Times New Roman" panose="02020603050405020304" pitchFamily="18" charset="0"/>
                <a:cs typeface="Times New Roman" panose="02020603050405020304" pitchFamily="18" charset="0"/>
              </a:rPr>
              <a:t>Effective Number of Hypotheses:-</a:t>
            </a:r>
          </a:p>
        </p:txBody>
      </p:sp>
      <p:pic>
        <p:nvPicPr>
          <p:cNvPr id="7" name="Picture 6">
            <a:extLst>
              <a:ext uri="{FF2B5EF4-FFF2-40B4-BE49-F238E27FC236}">
                <a16:creationId xmlns:a16="http://schemas.microsoft.com/office/drawing/2014/main" id="{7E62A210-2EAA-5663-DD04-E7B14794F3C4}"/>
              </a:ext>
            </a:extLst>
          </p:cNvPr>
          <p:cNvPicPr>
            <a:picLocks noChangeAspect="1"/>
          </p:cNvPicPr>
          <p:nvPr/>
        </p:nvPicPr>
        <p:blipFill rotWithShape="1">
          <a:blip r:embed="rId2"/>
          <a:srcRect r="4690"/>
          <a:stretch/>
        </p:blipFill>
        <p:spPr>
          <a:xfrm>
            <a:off x="0" y="1124830"/>
            <a:ext cx="5402140" cy="1210407"/>
          </a:xfrm>
          <a:prstGeom prst="rect">
            <a:avLst/>
          </a:prstGeom>
        </p:spPr>
      </p:pic>
      <p:pic>
        <p:nvPicPr>
          <p:cNvPr id="9" name="Picture 8">
            <a:extLst>
              <a:ext uri="{FF2B5EF4-FFF2-40B4-BE49-F238E27FC236}">
                <a16:creationId xmlns:a16="http://schemas.microsoft.com/office/drawing/2014/main" id="{D8E700AE-8FC9-E58E-B7B5-C7411C0342FB}"/>
              </a:ext>
            </a:extLst>
          </p:cNvPr>
          <p:cNvPicPr>
            <a:picLocks noChangeAspect="1"/>
          </p:cNvPicPr>
          <p:nvPr/>
        </p:nvPicPr>
        <p:blipFill>
          <a:blip r:embed="rId3"/>
          <a:stretch>
            <a:fillRect/>
          </a:stretch>
        </p:blipFill>
        <p:spPr>
          <a:xfrm>
            <a:off x="5402140" y="1350498"/>
            <a:ext cx="6789860" cy="5507502"/>
          </a:xfrm>
          <a:prstGeom prst="rect">
            <a:avLst/>
          </a:prstGeom>
        </p:spPr>
      </p:pic>
    </p:spTree>
    <p:extLst>
      <p:ext uri="{BB962C8B-B14F-4D97-AF65-F5344CB8AC3E}">
        <p14:creationId xmlns:p14="http://schemas.microsoft.com/office/powerpoint/2010/main" val="2682907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7092-A0B7-41F4-9C84-E7037553508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5419CC4-02EA-2378-D04F-CFA0C6EAC965}"/>
              </a:ext>
            </a:extLst>
          </p:cNvPr>
          <p:cNvSpPr>
            <a:spLocks noGrp="1"/>
          </p:cNvSpPr>
          <p:nvPr>
            <p:ph idx="1"/>
          </p:nvPr>
        </p:nvSpPr>
        <p:spPr/>
        <p:txBody>
          <a:bodyPr/>
          <a:lstStyle/>
          <a:p>
            <a:pPr marL="0" indent="0">
              <a:buNone/>
            </a:pPr>
            <a:r>
              <a:rPr lang="en-US" dirty="0"/>
              <a:t> </a:t>
            </a:r>
            <a:endParaRPr lang="en-IN" dirty="0"/>
          </a:p>
        </p:txBody>
      </p:sp>
      <p:pic>
        <p:nvPicPr>
          <p:cNvPr id="9" name="Picture 8">
            <a:extLst>
              <a:ext uri="{FF2B5EF4-FFF2-40B4-BE49-F238E27FC236}">
                <a16:creationId xmlns:a16="http://schemas.microsoft.com/office/drawing/2014/main" id="{C6A6543A-35CE-BE26-3A06-AA89CC2AFC8C}"/>
              </a:ext>
            </a:extLst>
          </p:cNvPr>
          <p:cNvPicPr>
            <a:picLocks noChangeAspect="1"/>
          </p:cNvPicPr>
          <p:nvPr/>
        </p:nvPicPr>
        <p:blipFill>
          <a:blip r:embed="rId2"/>
          <a:stretch>
            <a:fillRect/>
          </a:stretch>
        </p:blipFill>
        <p:spPr>
          <a:xfrm>
            <a:off x="0" y="826789"/>
            <a:ext cx="6098344" cy="6031211"/>
          </a:xfrm>
          <a:prstGeom prst="rect">
            <a:avLst/>
          </a:prstGeom>
        </p:spPr>
      </p:pic>
      <p:pic>
        <p:nvPicPr>
          <p:cNvPr id="11" name="Picture 10">
            <a:extLst>
              <a:ext uri="{FF2B5EF4-FFF2-40B4-BE49-F238E27FC236}">
                <a16:creationId xmlns:a16="http://schemas.microsoft.com/office/drawing/2014/main" id="{9CD34CAE-AAA8-2BB8-8EF5-86899F0EDBE5}"/>
              </a:ext>
            </a:extLst>
          </p:cNvPr>
          <p:cNvPicPr>
            <a:picLocks noChangeAspect="1"/>
          </p:cNvPicPr>
          <p:nvPr/>
        </p:nvPicPr>
        <p:blipFill>
          <a:blip r:embed="rId3"/>
          <a:stretch>
            <a:fillRect/>
          </a:stretch>
        </p:blipFill>
        <p:spPr>
          <a:xfrm>
            <a:off x="6096000" y="826788"/>
            <a:ext cx="6096000" cy="6031211"/>
          </a:xfrm>
          <a:prstGeom prst="rect">
            <a:avLst/>
          </a:prstGeom>
        </p:spPr>
      </p:pic>
      <p:pic>
        <p:nvPicPr>
          <p:cNvPr id="13" name="Picture 12">
            <a:extLst>
              <a:ext uri="{FF2B5EF4-FFF2-40B4-BE49-F238E27FC236}">
                <a16:creationId xmlns:a16="http://schemas.microsoft.com/office/drawing/2014/main" id="{AE889660-155A-89B2-448F-22516725B999}"/>
              </a:ext>
            </a:extLst>
          </p:cNvPr>
          <p:cNvPicPr>
            <a:picLocks noChangeAspect="1"/>
          </p:cNvPicPr>
          <p:nvPr/>
        </p:nvPicPr>
        <p:blipFill>
          <a:blip r:embed="rId4"/>
          <a:stretch>
            <a:fillRect/>
          </a:stretch>
        </p:blipFill>
        <p:spPr>
          <a:xfrm>
            <a:off x="0" y="230188"/>
            <a:ext cx="5276160" cy="461664"/>
          </a:xfrm>
          <a:prstGeom prst="rect">
            <a:avLst/>
          </a:prstGeom>
        </p:spPr>
      </p:pic>
    </p:spTree>
    <p:extLst>
      <p:ext uri="{BB962C8B-B14F-4D97-AF65-F5344CB8AC3E}">
        <p14:creationId xmlns:p14="http://schemas.microsoft.com/office/powerpoint/2010/main" val="4925174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0DF2F-49A6-D5EC-8AA5-0B1477F72713}"/>
              </a:ext>
            </a:extLst>
          </p:cNvPr>
          <p:cNvSpPr>
            <a:spLocks noGrp="1"/>
          </p:cNvSpPr>
          <p:nvPr>
            <p:ph type="title"/>
          </p:nvPr>
        </p:nvSpPr>
        <p:spPr>
          <a:xfrm>
            <a:off x="838200" y="1"/>
            <a:ext cx="10515600" cy="1012873"/>
          </a:xfrm>
        </p:spPr>
        <p:txBody>
          <a:bodyPr>
            <a:normAutofit/>
          </a:bodyPr>
          <a:lstStyle/>
          <a:p>
            <a:pPr algn="ctr"/>
            <a:r>
              <a:rPr lang="en-US" dirty="0"/>
              <a:t>  </a:t>
            </a:r>
            <a:endParaRPr lang="en-IN" dirty="0"/>
          </a:p>
        </p:txBody>
      </p:sp>
      <p:sp>
        <p:nvSpPr>
          <p:cNvPr id="3" name="Content Placeholder 2">
            <a:extLst>
              <a:ext uri="{FF2B5EF4-FFF2-40B4-BE49-F238E27FC236}">
                <a16:creationId xmlns:a16="http://schemas.microsoft.com/office/drawing/2014/main" id="{B0DDEB7A-ED9A-FFAD-5EBB-FC3EC876FFA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C7351D2-9A3D-2A3A-C1BB-45629B16DBDD}"/>
              </a:ext>
            </a:extLst>
          </p:cNvPr>
          <p:cNvPicPr>
            <a:picLocks noChangeAspect="1"/>
          </p:cNvPicPr>
          <p:nvPr/>
        </p:nvPicPr>
        <p:blipFill>
          <a:blip r:embed="rId2"/>
          <a:stretch>
            <a:fillRect/>
          </a:stretch>
        </p:blipFill>
        <p:spPr>
          <a:xfrm>
            <a:off x="195627" y="759218"/>
            <a:ext cx="8695154" cy="4085082"/>
          </a:xfrm>
          <a:prstGeom prst="rect">
            <a:avLst/>
          </a:prstGeom>
        </p:spPr>
      </p:pic>
      <p:pic>
        <p:nvPicPr>
          <p:cNvPr id="8" name="Content Placeholder 3">
            <a:extLst>
              <a:ext uri="{FF2B5EF4-FFF2-40B4-BE49-F238E27FC236}">
                <a16:creationId xmlns:a16="http://schemas.microsoft.com/office/drawing/2014/main" id="{8D0D9E36-1F54-253A-16E4-69E4B3856BFB}"/>
              </a:ext>
            </a:extLst>
          </p:cNvPr>
          <p:cNvPicPr>
            <a:picLocks noChangeAspect="1"/>
          </p:cNvPicPr>
          <p:nvPr/>
        </p:nvPicPr>
        <p:blipFill rotWithShape="1">
          <a:blip r:embed="rId3"/>
          <a:srcRect b="66996"/>
          <a:stretch/>
        </p:blipFill>
        <p:spPr>
          <a:xfrm>
            <a:off x="195627" y="5294903"/>
            <a:ext cx="9882826" cy="1000827"/>
          </a:xfrm>
          <a:prstGeom prst="rect">
            <a:avLst/>
          </a:prstGeom>
        </p:spPr>
      </p:pic>
      <p:pic>
        <p:nvPicPr>
          <p:cNvPr id="9" name="Picture 8">
            <a:extLst>
              <a:ext uri="{FF2B5EF4-FFF2-40B4-BE49-F238E27FC236}">
                <a16:creationId xmlns:a16="http://schemas.microsoft.com/office/drawing/2014/main" id="{427B5B10-A151-9DB4-2875-E99A3535BC71}"/>
              </a:ext>
            </a:extLst>
          </p:cNvPr>
          <p:cNvPicPr>
            <a:picLocks noChangeAspect="1"/>
          </p:cNvPicPr>
          <p:nvPr/>
        </p:nvPicPr>
        <p:blipFill>
          <a:blip r:embed="rId4"/>
          <a:stretch>
            <a:fillRect/>
          </a:stretch>
        </p:blipFill>
        <p:spPr>
          <a:xfrm>
            <a:off x="0" y="230188"/>
            <a:ext cx="5276160" cy="461664"/>
          </a:xfrm>
          <a:prstGeom prst="rect">
            <a:avLst/>
          </a:prstGeom>
        </p:spPr>
      </p:pic>
    </p:spTree>
    <p:extLst>
      <p:ext uri="{BB962C8B-B14F-4D97-AF65-F5344CB8AC3E}">
        <p14:creationId xmlns:p14="http://schemas.microsoft.com/office/powerpoint/2010/main" val="1110155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B5D50-F1CD-8F5E-FEAF-A3F154EB366E}"/>
              </a:ext>
            </a:extLst>
          </p:cNvPr>
          <p:cNvSpPr>
            <a:spLocks noGrp="1"/>
          </p:cNvSpPr>
          <p:nvPr>
            <p:ph type="title"/>
          </p:nvPr>
        </p:nvSpPr>
        <p:spPr/>
        <p:txBody>
          <a:bodyPr/>
          <a:lstStyle/>
          <a:p>
            <a:r>
              <a:rPr lang="en-US" dirty="0"/>
              <a:t> </a:t>
            </a:r>
            <a:endParaRPr lang="en-IN" dirty="0"/>
          </a:p>
        </p:txBody>
      </p:sp>
      <p:sp>
        <p:nvSpPr>
          <p:cNvPr id="6" name="Content Placeholder 5">
            <a:extLst>
              <a:ext uri="{FF2B5EF4-FFF2-40B4-BE49-F238E27FC236}">
                <a16:creationId xmlns:a16="http://schemas.microsoft.com/office/drawing/2014/main" id="{33CF6E4B-F4F5-8D13-4D9A-CADD337BFEE7}"/>
              </a:ext>
            </a:extLst>
          </p:cNvPr>
          <p:cNvSpPr>
            <a:spLocks noGrp="1"/>
          </p:cNvSpPr>
          <p:nvPr>
            <p:ph idx="1"/>
          </p:nvPr>
        </p:nvSpPr>
        <p:spPr/>
        <p:txBody>
          <a:bodyPr/>
          <a:lstStyle/>
          <a:p>
            <a:pPr marL="0" indent="0">
              <a:buNone/>
            </a:pPr>
            <a:r>
              <a:rPr lang="en-US" dirty="0"/>
              <a:t> </a:t>
            </a:r>
            <a:endParaRPr lang="en-IN" dirty="0"/>
          </a:p>
        </p:txBody>
      </p:sp>
      <p:pic>
        <p:nvPicPr>
          <p:cNvPr id="8" name="Picture 7">
            <a:extLst>
              <a:ext uri="{FF2B5EF4-FFF2-40B4-BE49-F238E27FC236}">
                <a16:creationId xmlns:a16="http://schemas.microsoft.com/office/drawing/2014/main" id="{23102A6C-013A-902C-CA0B-5B4C30E419E2}"/>
              </a:ext>
            </a:extLst>
          </p:cNvPr>
          <p:cNvPicPr>
            <a:picLocks noChangeAspect="1"/>
          </p:cNvPicPr>
          <p:nvPr/>
        </p:nvPicPr>
        <p:blipFill>
          <a:blip r:embed="rId2"/>
          <a:stretch>
            <a:fillRect/>
          </a:stretch>
        </p:blipFill>
        <p:spPr>
          <a:xfrm>
            <a:off x="1" y="0"/>
            <a:ext cx="12027876" cy="6858000"/>
          </a:xfrm>
          <a:prstGeom prst="rect">
            <a:avLst/>
          </a:prstGeom>
        </p:spPr>
      </p:pic>
    </p:spTree>
    <p:extLst>
      <p:ext uri="{BB962C8B-B14F-4D97-AF65-F5344CB8AC3E}">
        <p14:creationId xmlns:p14="http://schemas.microsoft.com/office/powerpoint/2010/main" val="16956022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49CD6-4DB6-C525-CBEB-3CE500F5F00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3A53F81-48A7-53D8-1035-A9D3727209D4}"/>
              </a:ext>
            </a:extLst>
          </p:cNvPr>
          <p:cNvSpPr>
            <a:spLocks noGrp="1"/>
          </p:cNvSpPr>
          <p:nvPr>
            <p:ph idx="1"/>
          </p:nvPr>
        </p:nvSpPr>
        <p:spPr>
          <a:xfrm>
            <a:off x="225083" y="365124"/>
            <a:ext cx="11128717" cy="6331097"/>
          </a:xfrm>
        </p:spPr>
        <p:txBody>
          <a:bodyPr>
            <a:normAutofit fontScale="62500" lnSpcReduction="20000"/>
          </a:bodyPr>
          <a:lstStyle/>
          <a:p>
            <a:pPr marL="0" indent="0">
              <a:buNone/>
            </a:pPr>
            <a:r>
              <a:rPr lang="en-US" sz="3200" dirty="0">
                <a:latin typeface="Times New Roman" panose="02020603050405020304" pitchFamily="18" charset="0"/>
                <a:cs typeface="Times New Roman" panose="02020603050405020304" pitchFamily="18" charset="0"/>
              </a:rPr>
              <a:t>The </a:t>
            </a:r>
            <a:r>
              <a:rPr lang="en-US" sz="3200" b="1" dirty="0">
                <a:latin typeface="Times New Roman" panose="02020603050405020304" pitchFamily="18" charset="0"/>
                <a:cs typeface="Times New Roman" panose="02020603050405020304" pitchFamily="18" charset="0"/>
              </a:rPr>
              <a:t>effective number of hypotheses</a:t>
            </a:r>
            <a:r>
              <a:rPr lang="en-US" sz="3200" dirty="0">
                <a:latin typeface="Times New Roman" panose="02020603050405020304" pitchFamily="18" charset="0"/>
                <a:cs typeface="Times New Roman" panose="02020603050405020304" pitchFamily="18" charset="0"/>
              </a:rPr>
              <a:t> can depend on the threshold you set for determining what counts as a "good" model. Here’s how it works:</a:t>
            </a:r>
          </a:p>
          <a:p>
            <a:pPr marL="0" indent="0">
              <a:buNone/>
            </a:pPr>
            <a:endParaRPr lang="en-US" sz="2900" b="1" dirty="0">
              <a:latin typeface="Times New Roman" panose="02020603050405020304" pitchFamily="18" charset="0"/>
              <a:cs typeface="Times New Roman" panose="02020603050405020304" pitchFamily="18" charset="0"/>
            </a:endParaRPr>
          </a:p>
          <a:p>
            <a:pPr marL="0" indent="0">
              <a:buNone/>
            </a:pPr>
            <a:r>
              <a:rPr lang="en-US" sz="3200" b="1" dirty="0">
                <a:latin typeface="Times New Roman" panose="02020603050405020304" pitchFamily="18" charset="0"/>
                <a:cs typeface="Times New Roman" panose="02020603050405020304" pitchFamily="18" charset="0"/>
              </a:rPr>
              <a:t>Understanding Thresholds:</a:t>
            </a:r>
          </a:p>
          <a:p>
            <a:pPr>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Threshold</a:t>
            </a:r>
            <a:r>
              <a:rPr lang="en-US" sz="3200" dirty="0">
                <a:latin typeface="Times New Roman" panose="02020603050405020304" pitchFamily="18" charset="0"/>
                <a:cs typeface="Times New Roman" panose="02020603050405020304" pitchFamily="18" charset="0"/>
              </a:rPr>
              <a:t>:</a:t>
            </a:r>
            <a:r>
              <a:rPr lang="en-US" sz="2900" dirty="0">
                <a:latin typeface="Times New Roman" panose="02020603050405020304" pitchFamily="18" charset="0"/>
                <a:cs typeface="Times New Roman" panose="02020603050405020304" pitchFamily="18" charset="0"/>
              </a:rPr>
              <a:t> This is a criterion or a set of criteria you decide on to judge whether a model is "good" or "effective."</a:t>
            </a:r>
          </a:p>
          <a:p>
            <a:pPr>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For example, you might decide that a model must have:</a:t>
            </a:r>
          </a:p>
          <a:p>
            <a:pPr marL="742950" lvl="1" indent="-285750">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An accuracy of at least 80%.</a:t>
            </a:r>
          </a:p>
          <a:p>
            <a:pPr marL="742950" lvl="1" indent="-285750">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An RMSE below a certain value.</a:t>
            </a:r>
          </a:p>
          <a:p>
            <a:pPr marL="742950" lvl="1" indent="-285750">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A precision above 70%, etc.</a:t>
            </a:r>
          </a:p>
          <a:p>
            <a:pPr marL="457200" lvl="1" indent="0">
              <a:buNone/>
            </a:pPr>
            <a:endParaRPr lang="en-US" sz="2900" dirty="0">
              <a:latin typeface="Times New Roman" panose="02020603050405020304" pitchFamily="18" charset="0"/>
              <a:cs typeface="Times New Roman" panose="02020603050405020304" pitchFamily="18" charset="0"/>
            </a:endParaRPr>
          </a:p>
          <a:p>
            <a:pPr marL="0" indent="0">
              <a:buNone/>
            </a:pPr>
            <a:r>
              <a:rPr lang="en-US" sz="3200" b="1" dirty="0">
                <a:latin typeface="Times New Roman" panose="02020603050405020304" pitchFamily="18" charset="0"/>
                <a:cs typeface="Times New Roman" panose="02020603050405020304" pitchFamily="18" charset="0"/>
              </a:rPr>
              <a:t>How It Affects the Effective Number of Hypotheses:</a:t>
            </a:r>
          </a:p>
          <a:p>
            <a:pPr>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Scenario</a:t>
            </a:r>
            <a:r>
              <a:rPr lang="en-US" sz="3200" dirty="0">
                <a:latin typeface="Times New Roman" panose="02020603050405020304" pitchFamily="18" charset="0"/>
                <a:cs typeface="Times New Roman" panose="02020603050405020304" pitchFamily="18" charset="0"/>
              </a:rPr>
              <a:t>:</a:t>
            </a:r>
            <a:r>
              <a:rPr lang="en-US" sz="2900" dirty="0">
                <a:latin typeface="Times New Roman" panose="02020603050405020304" pitchFamily="18" charset="0"/>
                <a:cs typeface="Times New Roman" panose="02020603050405020304" pitchFamily="18" charset="0"/>
              </a:rPr>
              <a:t> You have 5 models.</a:t>
            </a:r>
          </a:p>
          <a:p>
            <a:pPr>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Threshold</a:t>
            </a:r>
            <a:r>
              <a:rPr lang="en-US" sz="3200" dirty="0">
                <a:latin typeface="Times New Roman" panose="02020603050405020304" pitchFamily="18" charset="0"/>
                <a:cs typeface="Times New Roman" panose="02020603050405020304" pitchFamily="18" charset="0"/>
              </a:rPr>
              <a:t>: </a:t>
            </a:r>
            <a:r>
              <a:rPr lang="en-US" sz="2900" dirty="0">
                <a:latin typeface="Times New Roman" panose="02020603050405020304" pitchFamily="18" charset="0"/>
                <a:cs typeface="Times New Roman" panose="02020603050405020304" pitchFamily="18" charset="0"/>
              </a:rPr>
              <a:t>You set a threshold (e.g., a model must have an accuracy above 80% and RMSE below a specific value).</a:t>
            </a:r>
          </a:p>
          <a:p>
            <a:pPr>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Evaluation</a:t>
            </a:r>
            <a:r>
              <a:rPr lang="en-US" sz="3200" dirty="0">
                <a:latin typeface="Times New Roman" panose="02020603050405020304" pitchFamily="18" charset="0"/>
                <a:cs typeface="Times New Roman" panose="02020603050405020304" pitchFamily="18" charset="0"/>
              </a:rPr>
              <a:t>:</a:t>
            </a:r>
            <a:r>
              <a:rPr lang="en-US" sz="2900" dirty="0">
                <a:latin typeface="Times New Roman" panose="02020603050405020304" pitchFamily="18" charset="0"/>
                <a:cs typeface="Times New Roman" panose="02020603050405020304" pitchFamily="18" charset="0"/>
              </a:rPr>
              <a:t> After applying these thresholds, you find that 3 models meet your criteria.</a:t>
            </a:r>
          </a:p>
          <a:p>
            <a:pPr>
              <a:buFont typeface="Arial" panose="020B0604020202020204" pitchFamily="34" charset="0"/>
              <a:buChar char="•"/>
            </a:pPr>
            <a:endParaRPr lang="en-US" sz="2900" dirty="0">
              <a:latin typeface="Times New Roman" panose="02020603050405020304" pitchFamily="18" charset="0"/>
              <a:cs typeface="Times New Roman" panose="02020603050405020304" pitchFamily="18" charset="0"/>
            </a:endParaRPr>
          </a:p>
          <a:p>
            <a:pPr marL="0" indent="0">
              <a:buNone/>
            </a:pPr>
            <a:r>
              <a:rPr lang="en-US" sz="3200" b="1" dirty="0">
                <a:latin typeface="Times New Roman" panose="02020603050405020304" pitchFamily="18" charset="0"/>
                <a:cs typeface="Times New Roman" panose="02020603050405020304" pitchFamily="18" charset="0"/>
              </a:rPr>
              <a:t>Result:</a:t>
            </a:r>
          </a:p>
          <a:p>
            <a:pPr>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The </a:t>
            </a:r>
            <a:r>
              <a:rPr lang="en-US" sz="2900" b="1" dirty="0">
                <a:latin typeface="Times New Roman" panose="02020603050405020304" pitchFamily="18" charset="0"/>
                <a:cs typeface="Times New Roman" panose="02020603050405020304" pitchFamily="18" charset="0"/>
              </a:rPr>
              <a:t>effective number of hypotheses</a:t>
            </a:r>
            <a:r>
              <a:rPr lang="en-US" sz="2900" dirty="0">
                <a:latin typeface="Times New Roman" panose="02020603050405020304" pitchFamily="18" charset="0"/>
                <a:cs typeface="Times New Roman" panose="02020603050405020304" pitchFamily="18" charset="0"/>
              </a:rPr>
              <a:t> would be 3 because that’s how many models passed your threshold.</a:t>
            </a:r>
          </a:p>
          <a:p>
            <a:pPr>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If you changed your threshold (e.g., required even higher accuracy), you might have fewer models that qualify as "good." In that case, the effective number of hypotheses would decrease.</a:t>
            </a:r>
          </a:p>
          <a:p>
            <a:pPr marL="0" indent="0">
              <a:buNone/>
            </a:pPr>
            <a:endParaRPr lang="en-IN" dirty="0"/>
          </a:p>
        </p:txBody>
      </p:sp>
    </p:spTree>
    <p:extLst>
      <p:ext uri="{BB962C8B-B14F-4D97-AF65-F5344CB8AC3E}">
        <p14:creationId xmlns:p14="http://schemas.microsoft.com/office/powerpoint/2010/main" val="3336790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07C6F-CB80-6987-901B-3D86EAB6D600}"/>
              </a:ext>
            </a:extLst>
          </p:cNvPr>
          <p:cNvSpPr>
            <a:spLocks noGrp="1"/>
          </p:cNvSpPr>
          <p:nvPr>
            <p:ph type="title"/>
          </p:nvPr>
        </p:nvSpPr>
        <p:spPr>
          <a:xfrm>
            <a:off x="838200" y="1"/>
            <a:ext cx="10515600" cy="900331"/>
          </a:xfrm>
        </p:spPr>
        <p:txBody>
          <a:bodyPr/>
          <a:lstStyle/>
          <a:p>
            <a:pPr algn="ctr"/>
            <a:r>
              <a:rPr lang="en-US" b="1" dirty="0">
                <a:latin typeface="Times New Roman" panose="02020603050405020304" pitchFamily="18" charset="0"/>
                <a:cs typeface="Times New Roman" panose="02020603050405020304" pitchFamily="18" charset="0"/>
              </a:rPr>
              <a:t>What is an ROC Curve?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0EC71B8-E84C-20F1-4234-83D41F4C328D}"/>
              </a:ext>
            </a:extLst>
          </p:cNvPr>
          <p:cNvSpPr>
            <a:spLocks noGrp="1"/>
          </p:cNvSpPr>
          <p:nvPr>
            <p:ph idx="1"/>
          </p:nvPr>
        </p:nvSpPr>
        <p:spPr>
          <a:xfrm>
            <a:off x="239150" y="759656"/>
            <a:ext cx="11952849" cy="6098344"/>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The ROC (Receiver Operating Characteristic) curve is a graph that helps us understand how well a binary classification model (like a spam detector) is performing. It shows how the model's sensitivity (ability to detect true positives) compares to its false positive rate (how often it wrongly labels negatives as positives) at different thresholds.</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459FA0F-5F24-5068-2AD2-1487893173CC}"/>
              </a:ext>
            </a:extLst>
          </p:cNvPr>
          <p:cNvPicPr>
            <a:picLocks noChangeAspect="1"/>
          </p:cNvPicPr>
          <p:nvPr/>
        </p:nvPicPr>
        <p:blipFill>
          <a:blip r:embed="rId2"/>
          <a:stretch>
            <a:fillRect/>
          </a:stretch>
        </p:blipFill>
        <p:spPr>
          <a:xfrm>
            <a:off x="351692" y="1659987"/>
            <a:ext cx="8553157" cy="5198013"/>
          </a:xfrm>
          <a:prstGeom prst="rect">
            <a:avLst/>
          </a:prstGeom>
        </p:spPr>
      </p:pic>
    </p:spTree>
    <p:extLst>
      <p:ext uri="{BB962C8B-B14F-4D97-AF65-F5344CB8AC3E}">
        <p14:creationId xmlns:p14="http://schemas.microsoft.com/office/powerpoint/2010/main" val="14091095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8B6A9-4F2C-37B4-A17A-3D1B27E5A995}"/>
              </a:ext>
            </a:extLst>
          </p:cNvPr>
          <p:cNvSpPr>
            <a:spLocks noGrp="1"/>
          </p:cNvSpPr>
          <p:nvPr>
            <p:ph type="title"/>
          </p:nvPr>
        </p:nvSpPr>
        <p:spPr>
          <a:xfrm>
            <a:off x="838200" y="1"/>
            <a:ext cx="10515600" cy="534571"/>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Bounding the growth function:-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D8A44E8-F268-072A-1108-DFA5462129F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13BE8B2-60A3-1D95-FB0E-BFE9D9940DAF}"/>
              </a:ext>
            </a:extLst>
          </p:cNvPr>
          <p:cNvPicPr>
            <a:picLocks noChangeAspect="1"/>
          </p:cNvPicPr>
          <p:nvPr/>
        </p:nvPicPr>
        <p:blipFill>
          <a:blip r:embed="rId2"/>
          <a:stretch>
            <a:fillRect/>
          </a:stretch>
        </p:blipFill>
        <p:spPr>
          <a:xfrm>
            <a:off x="0" y="681037"/>
            <a:ext cx="8145194" cy="3468932"/>
          </a:xfrm>
          <a:prstGeom prst="rect">
            <a:avLst/>
          </a:prstGeom>
        </p:spPr>
      </p:pic>
      <p:pic>
        <p:nvPicPr>
          <p:cNvPr id="7" name="Picture 6">
            <a:extLst>
              <a:ext uri="{FF2B5EF4-FFF2-40B4-BE49-F238E27FC236}">
                <a16:creationId xmlns:a16="http://schemas.microsoft.com/office/drawing/2014/main" id="{252DD327-3594-43DA-DD83-3BAEA049988E}"/>
              </a:ext>
            </a:extLst>
          </p:cNvPr>
          <p:cNvPicPr>
            <a:picLocks noChangeAspect="1"/>
          </p:cNvPicPr>
          <p:nvPr/>
        </p:nvPicPr>
        <p:blipFill>
          <a:blip r:embed="rId3"/>
          <a:stretch>
            <a:fillRect/>
          </a:stretch>
        </p:blipFill>
        <p:spPr>
          <a:xfrm>
            <a:off x="0" y="4149969"/>
            <a:ext cx="8145194" cy="2732155"/>
          </a:xfrm>
          <a:prstGeom prst="rect">
            <a:avLst/>
          </a:prstGeom>
        </p:spPr>
      </p:pic>
    </p:spTree>
    <p:extLst>
      <p:ext uri="{BB962C8B-B14F-4D97-AF65-F5344CB8AC3E}">
        <p14:creationId xmlns:p14="http://schemas.microsoft.com/office/powerpoint/2010/main" val="25324417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52347-103C-5A09-1DB1-7904530D8B79}"/>
              </a:ext>
            </a:extLst>
          </p:cNvPr>
          <p:cNvSpPr>
            <a:spLocks noGrp="1"/>
          </p:cNvSpPr>
          <p:nvPr>
            <p:ph type="title"/>
          </p:nvPr>
        </p:nvSpPr>
        <p:spPr>
          <a:xfrm>
            <a:off x="838200" y="1"/>
            <a:ext cx="10515600" cy="576774"/>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Bounding the growth function:-</a:t>
            </a:r>
            <a:endParaRPr lang="en-IN" dirty="0"/>
          </a:p>
        </p:txBody>
      </p:sp>
      <p:sp>
        <p:nvSpPr>
          <p:cNvPr id="3" name="Content Placeholder 2">
            <a:extLst>
              <a:ext uri="{FF2B5EF4-FFF2-40B4-BE49-F238E27FC236}">
                <a16:creationId xmlns:a16="http://schemas.microsoft.com/office/drawing/2014/main" id="{8C861B11-C4AB-A0CF-C07D-F08D98DB06D0}"/>
              </a:ext>
            </a:extLst>
          </p:cNvPr>
          <p:cNvSpPr>
            <a:spLocks noGrp="1"/>
          </p:cNvSpPr>
          <p:nvPr>
            <p:ph idx="1"/>
          </p:nvPr>
        </p:nvSpPr>
        <p:spPr>
          <a:xfrm>
            <a:off x="337625" y="829994"/>
            <a:ext cx="11563643" cy="5697415"/>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2A991D0-3132-357B-BF3A-E1BF5D809D3B}"/>
              </a:ext>
            </a:extLst>
          </p:cNvPr>
          <p:cNvPicPr>
            <a:picLocks noChangeAspect="1"/>
          </p:cNvPicPr>
          <p:nvPr/>
        </p:nvPicPr>
        <p:blipFill>
          <a:blip r:embed="rId2"/>
          <a:stretch>
            <a:fillRect/>
          </a:stretch>
        </p:blipFill>
        <p:spPr>
          <a:xfrm>
            <a:off x="838200" y="582629"/>
            <a:ext cx="8643425" cy="6275369"/>
          </a:xfrm>
          <a:prstGeom prst="rect">
            <a:avLst/>
          </a:prstGeom>
        </p:spPr>
      </p:pic>
    </p:spTree>
    <p:extLst>
      <p:ext uri="{BB962C8B-B14F-4D97-AF65-F5344CB8AC3E}">
        <p14:creationId xmlns:p14="http://schemas.microsoft.com/office/powerpoint/2010/main" val="13765967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1BBE-2A82-2FEC-9610-6E6944DF132A}"/>
              </a:ext>
            </a:extLst>
          </p:cNvPr>
          <p:cNvSpPr>
            <a:spLocks noGrp="1"/>
          </p:cNvSpPr>
          <p:nvPr>
            <p:ph type="title"/>
          </p:nvPr>
        </p:nvSpPr>
        <p:spPr>
          <a:xfrm>
            <a:off x="838200" y="1"/>
            <a:ext cx="10515600" cy="801857"/>
          </a:xfrm>
        </p:spPr>
        <p:txBody>
          <a:bodyPr>
            <a:normAutofit/>
          </a:bodyPr>
          <a:lstStyle/>
          <a:p>
            <a:pPr algn="ctr"/>
            <a:r>
              <a:rPr lang="en-IN" sz="4000" b="1" dirty="0">
                <a:latin typeface="Times New Roman" panose="02020603050405020304" pitchFamily="18" charset="0"/>
                <a:cs typeface="Times New Roman" panose="02020603050405020304" pitchFamily="18" charset="0"/>
              </a:rPr>
              <a:t>VC Dimension:-</a:t>
            </a:r>
          </a:p>
        </p:txBody>
      </p:sp>
      <p:sp>
        <p:nvSpPr>
          <p:cNvPr id="3" name="Content Placeholder 2">
            <a:extLst>
              <a:ext uri="{FF2B5EF4-FFF2-40B4-BE49-F238E27FC236}">
                <a16:creationId xmlns:a16="http://schemas.microsoft.com/office/drawing/2014/main" id="{63C9293C-BECB-B6D3-987E-CE4EAFBBE573}"/>
              </a:ext>
            </a:extLst>
          </p:cNvPr>
          <p:cNvSpPr>
            <a:spLocks noGrp="1"/>
          </p:cNvSpPr>
          <p:nvPr>
            <p:ph idx="1"/>
          </p:nvPr>
        </p:nvSpPr>
        <p:spPr>
          <a:xfrm>
            <a:off x="323557" y="1069145"/>
            <a:ext cx="11633981" cy="5542670"/>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7738FAE-4664-ADE4-C523-56373A8FEE88}"/>
              </a:ext>
            </a:extLst>
          </p:cNvPr>
          <p:cNvPicPr>
            <a:picLocks noChangeAspect="1"/>
          </p:cNvPicPr>
          <p:nvPr/>
        </p:nvPicPr>
        <p:blipFill>
          <a:blip r:embed="rId2"/>
          <a:stretch>
            <a:fillRect/>
          </a:stretch>
        </p:blipFill>
        <p:spPr>
          <a:xfrm>
            <a:off x="234462" y="801859"/>
            <a:ext cx="7291754" cy="4508042"/>
          </a:xfrm>
          <a:prstGeom prst="rect">
            <a:avLst/>
          </a:prstGeom>
        </p:spPr>
      </p:pic>
      <p:pic>
        <p:nvPicPr>
          <p:cNvPr id="7" name="Picture 6">
            <a:extLst>
              <a:ext uri="{FF2B5EF4-FFF2-40B4-BE49-F238E27FC236}">
                <a16:creationId xmlns:a16="http://schemas.microsoft.com/office/drawing/2014/main" id="{70D3477E-92EE-4EAF-6579-EE4CDA746A94}"/>
              </a:ext>
            </a:extLst>
          </p:cNvPr>
          <p:cNvPicPr>
            <a:picLocks noChangeAspect="1"/>
          </p:cNvPicPr>
          <p:nvPr/>
        </p:nvPicPr>
        <p:blipFill>
          <a:blip r:embed="rId3"/>
          <a:stretch>
            <a:fillRect/>
          </a:stretch>
        </p:blipFill>
        <p:spPr>
          <a:xfrm>
            <a:off x="234461" y="5522707"/>
            <a:ext cx="8698524" cy="1335291"/>
          </a:xfrm>
          <a:prstGeom prst="rect">
            <a:avLst/>
          </a:prstGeom>
        </p:spPr>
      </p:pic>
    </p:spTree>
    <p:extLst>
      <p:ext uri="{BB962C8B-B14F-4D97-AF65-F5344CB8AC3E}">
        <p14:creationId xmlns:p14="http://schemas.microsoft.com/office/powerpoint/2010/main" val="21364386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8CF80-9182-D9D1-63F3-A8506BC40A0D}"/>
              </a:ext>
            </a:extLst>
          </p:cNvPr>
          <p:cNvSpPr>
            <a:spLocks noGrp="1"/>
          </p:cNvSpPr>
          <p:nvPr>
            <p:ph type="title"/>
          </p:nvPr>
        </p:nvSpPr>
        <p:spPr>
          <a:xfrm>
            <a:off x="838200" y="1"/>
            <a:ext cx="10515600" cy="506436"/>
          </a:xfrm>
        </p:spPr>
        <p:txBody>
          <a:bodyPr>
            <a:normAutofit fontScale="90000"/>
          </a:bodyPr>
          <a:lstStyle/>
          <a:p>
            <a:pPr algn="ctr"/>
            <a:r>
              <a:rPr lang="en-IN" sz="4000" b="1" dirty="0">
                <a:latin typeface="Times New Roman" panose="02020603050405020304" pitchFamily="18" charset="0"/>
                <a:cs typeface="Times New Roman" panose="02020603050405020304" pitchFamily="18" charset="0"/>
              </a:rPr>
              <a:t>VC Dimension:-</a:t>
            </a:r>
            <a:endParaRPr lang="en-IN" sz="4000" dirty="0"/>
          </a:p>
        </p:txBody>
      </p:sp>
      <p:sp>
        <p:nvSpPr>
          <p:cNvPr id="3" name="Content Placeholder 2">
            <a:extLst>
              <a:ext uri="{FF2B5EF4-FFF2-40B4-BE49-F238E27FC236}">
                <a16:creationId xmlns:a16="http://schemas.microsoft.com/office/drawing/2014/main" id="{1476EC33-6D89-750C-58FD-4AFC8E7DD710}"/>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1B8C6E9A-F56C-BEEF-57C4-46D25BE073FC}"/>
              </a:ext>
            </a:extLst>
          </p:cNvPr>
          <p:cNvPicPr>
            <a:picLocks noChangeAspect="1"/>
          </p:cNvPicPr>
          <p:nvPr/>
        </p:nvPicPr>
        <p:blipFill>
          <a:blip r:embed="rId2"/>
          <a:stretch>
            <a:fillRect/>
          </a:stretch>
        </p:blipFill>
        <p:spPr>
          <a:xfrm>
            <a:off x="0" y="506438"/>
            <a:ext cx="5591175" cy="3193366"/>
          </a:xfrm>
          <a:prstGeom prst="rect">
            <a:avLst/>
          </a:prstGeom>
        </p:spPr>
      </p:pic>
      <p:pic>
        <p:nvPicPr>
          <p:cNvPr id="9" name="Picture 8">
            <a:extLst>
              <a:ext uri="{FF2B5EF4-FFF2-40B4-BE49-F238E27FC236}">
                <a16:creationId xmlns:a16="http://schemas.microsoft.com/office/drawing/2014/main" id="{FE5DC354-AAC4-E333-CA46-28886B6E64EA}"/>
              </a:ext>
            </a:extLst>
          </p:cNvPr>
          <p:cNvPicPr>
            <a:picLocks noChangeAspect="1"/>
          </p:cNvPicPr>
          <p:nvPr/>
        </p:nvPicPr>
        <p:blipFill>
          <a:blip r:embed="rId3"/>
          <a:stretch>
            <a:fillRect/>
          </a:stretch>
        </p:blipFill>
        <p:spPr>
          <a:xfrm>
            <a:off x="5816550" y="681037"/>
            <a:ext cx="6375449" cy="3018767"/>
          </a:xfrm>
          <a:prstGeom prst="rect">
            <a:avLst/>
          </a:prstGeom>
        </p:spPr>
      </p:pic>
      <p:pic>
        <p:nvPicPr>
          <p:cNvPr id="11" name="Picture 10">
            <a:extLst>
              <a:ext uri="{FF2B5EF4-FFF2-40B4-BE49-F238E27FC236}">
                <a16:creationId xmlns:a16="http://schemas.microsoft.com/office/drawing/2014/main" id="{398BB5DC-9FF0-AAD5-34AD-381AF0C42C0E}"/>
              </a:ext>
            </a:extLst>
          </p:cNvPr>
          <p:cNvPicPr>
            <a:picLocks noChangeAspect="1"/>
          </p:cNvPicPr>
          <p:nvPr/>
        </p:nvPicPr>
        <p:blipFill>
          <a:blip r:embed="rId4"/>
          <a:stretch>
            <a:fillRect/>
          </a:stretch>
        </p:blipFill>
        <p:spPr>
          <a:xfrm>
            <a:off x="0" y="3896751"/>
            <a:ext cx="5591175" cy="2961248"/>
          </a:xfrm>
          <a:prstGeom prst="rect">
            <a:avLst/>
          </a:prstGeom>
        </p:spPr>
      </p:pic>
      <p:pic>
        <p:nvPicPr>
          <p:cNvPr id="13" name="Picture 12">
            <a:extLst>
              <a:ext uri="{FF2B5EF4-FFF2-40B4-BE49-F238E27FC236}">
                <a16:creationId xmlns:a16="http://schemas.microsoft.com/office/drawing/2014/main" id="{2CF36E83-15C9-4A76-BB39-2CBC741EBD9F}"/>
              </a:ext>
            </a:extLst>
          </p:cNvPr>
          <p:cNvPicPr>
            <a:picLocks noChangeAspect="1"/>
          </p:cNvPicPr>
          <p:nvPr/>
        </p:nvPicPr>
        <p:blipFill>
          <a:blip r:embed="rId5"/>
          <a:stretch>
            <a:fillRect/>
          </a:stretch>
        </p:blipFill>
        <p:spPr>
          <a:xfrm>
            <a:off x="5816550" y="3896751"/>
            <a:ext cx="6375449" cy="2961248"/>
          </a:xfrm>
          <a:prstGeom prst="rect">
            <a:avLst/>
          </a:prstGeom>
        </p:spPr>
      </p:pic>
    </p:spTree>
    <p:extLst>
      <p:ext uri="{BB962C8B-B14F-4D97-AF65-F5344CB8AC3E}">
        <p14:creationId xmlns:p14="http://schemas.microsoft.com/office/powerpoint/2010/main" val="26463518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AACAD-52C9-9C26-E887-18A84F02AA55}"/>
              </a:ext>
            </a:extLst>
          </p:cNvPr>
          <p:cNvSpPr>
            <a:spLocks noGrp="1"/>
          </p:cNvSpPr>
          <p:nvPr>
            <p:ph type="title"/>
          </p:nvPr>
        </p:nvSpPr>
        <p:spPr>
          <a:xfrm>
            <a:off x="838200" y="1"/>
            <a:ext cx="10515600" cy="787790"/>
          </a:xfrm>
        </p:spPr>
        <p:txBody>
          <a:bodyPr>
            <a:normAutofit/>
          </a:bodyPr>
          <a:lstStyle/>
          <a:p>
            <a:pPr algn="ctr"/>
            <a:r>
              <a:rPr lang="en-IN" sz="4000" b="1" dirty="0">
                <a:latin typeface="Times New Roman" panose="02020603050405020304" pitchFamily="18" charset="0"/>
                <a:cs typeface="Times New Roman" panose="02020603050405020304" pitchFamily="18" charset="0"/>
              </a:rPr>
              <a:t>VC Dimension:-</a:t>
            </a:r>
            <a:endParaRPr lang="en-IN" sz="4000" dirty="0"/>
          </a:p>
        </p:txBody>
      </p:sp>
      <p:sp>
        <p:nvSpPr>
          <p:cNvPr id="3" name="Content Placeholder 2">
            <a:extLst>
              <a:ext uri="{FF2B5EF4-FFF2-40B4-BE49-F238E27FC236}">
                <a16:creationId xmlns:a16="http://schemas.microsoft.com/office/drawing/2014/main" id="{8D47D449-239F-DE2F-301D-B7BEC3B4E3A3}"/>
              </a:ext>
            </a:extLst>
          </p:cNvPr>
          <p:cNvSpPr>
            <a:spLocks noGrp="1"/>
          </p:cNvSpPr>
          <p:nvPr>
            <p:ph idx="1"/>
          </p:nvPr>
        </p:nvSpPr>
        <p:spPr>
          <a:xfrm>
            <a:off x="436097" y="787791"/>
            <a:ext cx="11310425" cy="5655212"/>
          </a:xfrm>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2A87CC29-6852-8EAC-2800-70BB3F8811D7}"/>
              </a:ext>
            </a:extLst>
          </p:cNvPr>
          <p:cNvPicPr>
            <a:picLocks noChangeAspect="1"/>
          </p:cNvPicPr>
          <p:nvPr/>
        </p:nvPicPr>
        <p:blipFill>
          <a:blip r:embed="rId2"/>
          <a:stretch>
            <a:fillRect/>
          </a:stretch>
        </p:blipFill>
        <p:spPr>
          <a:xfrm>
            <a:off x="838200" y="950249"/>
            <a:ext cx="10401886" cy="5788176"/>
          </a:xfrm>
          <a:prstGeom prst="rect">
            <a:avLst/>
          </a:prstGeom>
        </p:spPr>
      </p:pic>
    </p:spTree>
    <p:extLst>
      <p:ext uri="{BB962C8B-B14F-4D97-AF65-F5344CB8AC3E}">
        <p14:creationId xmlns:p14="http://schemas.microsoft.com/office/powerpoint/2010/main" val="41901094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7BC3A-98E0-A14D-F2D3-40E0A4166CE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491C967-D65B-9E26-309A-18A74059AE3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DB48404-56C6-FFB1-60ED-928A59955D5A}"/>
              </a:ext>
            </a:extLst>
          </p:cNvPr>
          <p:cNvPicPr>
            <a:picLocks noChangeAspect="1"/>
          </p:cNvPicPr>
          <p:nvPr/>
        </p:nvPicPr>
        <p:blipFill>
          <a:blip r:embed="rId2"/>
          <a:stretch>
            <a:fillRect/>
          </a:stretch>
        </p:blipFill>
        <p:spPr>
          <a:xfrm>
            <a:off x="0" y="0"/>
            <a:ext cx="5871078" cy="3742006"/>
          </a:xfrm>
          <a:prstGeom prst="rect">
            <a:avLst/>
          </a:prstGeom>
        </p:spPr>
      </p:pic>
      <p:pic>
        <p:nvPicPr>
          <p:cNvPr id="9" name="Picture 8">
            <a:extLst>
              <a:ext uri="{FF2B5EF4-FFF2-40B4-BE49-F238E27FC236}">
                <a16:creationId xmlns:a16="http://schemas.microsoft.com/office/drawing/2014/main" id="{D4D8BC61-25F1-819C-BD9A-7238EC2C2E50}"/>
              </a:ext>
            </a:extLst>
          </p:cNvPr>
          <p:cNvPicPr>
            <a:picLocks noChangeAspect="1"/>
          </p:cNvPicPr>
          <p:nvPr/>
        </p:nvPicPr>
        <p:blipFill>
          <a:blip r:embed="rId3"/>
          <a:stretch>
            <a:fillRect/>
          </a:stretch>
        </p:blipFill>
        <p:spPr>
          <a:xfrm>
            <a:off x="5871078" y="2964925"/>
            <a:ext cx="6320922" cy="3893075"/>
          </a:xfrm>
          <a:prstGeom prst="rect">
            <a:avLst/>
          </a:prstGeom>
        </p:spPr>
      </p:pic>
    </p:spTree>
    <p:extLst>
      <p:ext uri="{BB962C8B-B14F-4D97-AF65-F5344CB8AC3E}">
        <p14:creationId xmlns:p14="http://schemas.microsoft.com/office/powerpoint/2010/main" val="24337269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DAE2C-2D62-4093-F2F8-E2F1C15C5A8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2DB9EA9-532B-69A5-2304-E187AA4B0DE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DD43CAB6-3CDE-CBDA-898A-37B168888FAB}"/>
              </a:ext>
            </a:extLst>
          </p:cNvPr>
          <p:cNvPicPr>
            <a:picLocks noChangeAspect="1"/>
          </p:cNvPicPr>
          <p:nvPr/>
        </p:nvPicPr>
        <p:blipFill>
          <a:blip r:embed="rId2"/>
          <a:stretch>
            <a:fillRect/>
          </a:stretch>
        </p:blipFill>
        <p:spPr>
          <a:xfrm>
            <a:off x="838200" y="1027906"/>
            <a:ext cx="10432963" cy="4025998"/>
          </a:xfrm>
          <a:prstGeom prst="rect">
            <a:avLst/>
          </a:prstGeom>
        </p:spPr>
      </p:pic>
    </p:spTree>
    <p:extLst>
      <p:ext uri="{BB962C8B-B14F-4D97-AF65-F5344CB8AC3E}">
        <p14:creationId xmlns:p14="http://schemas.microsoft.com/office/powerpoint/2010/main" val="12151746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2ADF9-E299-324D-3461-C10D4DF7F8B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F008D27-6073-2A90-6686-DD515802B293}"/>
              </a:ext>
            </a:extLst>
          </p:cNvPr>
          <p:cNvSpPr>
            <a:spLocks noGrp="1"/>
          </p:cNvSpPr>
          <p:nvPr>
            <p:ph idx="1"/>
          </p:nvPr>
        </p:nvSpPr>
        <p:spPr>
          <a:xfrm>
            <a:off x="309489" y="365124"/>
            <a:ext cx="11338560" cy="6288893"/>
          </a:xfrm>
        </p:spPr>
        <p:txBody>
          <a:bodyPr/>
          <a:lstStyle/>
          <a:p>
            <a:pPr marL="0" indent="0">
              <a:buNone/>
            </a:pPr>
            <a:r>
              <a:rPr lang="en-US" b="1" dirty="0">
                <a:latin typeface="Times New Roman" panose="02020603050405020304" pitchFamily="18" charset="0"/>
                <a:cs typeface="Times New Roman" panose="02020603050405020304" pitchFamily="18" charset="0"/>
              </a:rPr>
              <a:t>Lets see in three points:-</a:t>
            </a:r>
            <a:endParaRPr lang="en-IN"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89B7798-8F77-09EC-5E8B-8E9BC74F6002}"/>
              </a:ext>
            </a:extLst>
          </p:cNvPr>
          <p:cNvPicPr>
            <a:picLocks noChangeAspect="1"/>
          </p:cNvPicPr>
          <p:nvPr/>
        </p:nvPicPr>
        <p:blipFill rotWithShape="1">
          <a:blip r:embed="rId2"/>
          <a:srcRect b="53373"/>
          <a:stretch/>
        </p:blipFill>
        <p:spPr>
          <a:xfrm>
            <a:off x="697523" y="1027906"/>
            <a:ext cx="8048625" cy="857165"/>
          </a:xfrm>
          <a:prstGeom prst="rect">
            <a:avLst/>
          </a:prstGeom>
        </p:spPr>
      </p:pic>
      <p:pic>
        <p:nvPicPr>
          <p:cNvPr id="9" name="Content Placeholder 4">
            <a:extLst>
              <a:ext uri="{FF2B5EF4-FFF2-40B4-BE49-F238E27FC236}">
                <a16:creationId xmlns:a16="http://schemas.microsoft.com/office/drawing/2014/main" id="{74E03CC5-893D-0282-13A6-1245017F3A11}"/>
              </a:ext>
            </a:extLst>
          </p:cNvPr>
          <p:cNvPicPr>
            <a:picLocks noChangeAspect="1"/>
          </p:cNvPicPr>
          <p:nvPr/>
        </p:nvPicPr>
        <p:blipFill>
          <a:blip r:embed="rId3"/>
          <a:stretch>
            <a:fillRect/>
          </a:stretch>
        </p:blipFill>
        <p:spPr>
          <a:xfrm>
            <a:off x="2243136" y="2039814"/>
            <a:ext cx="9948863" cy="4818185"/>
          </a:xfrm>
          <a:prstGeom prst="rect">
            <a:avLst/>
          </a:prstGeom>
        </p:spPr>
      </p:pic>
    </p:spTree>
    <p:extLst>
      <p:ext uri="{BB962C8B-B14F-4D97-AF65-F5344CB8AC3E}">
        <p14:creationId xmlns:p14="http://schemas.microsoft.com/office/powerpoint/2010/main" val="13354301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9968B-0B92-8ACC-CC52-07A77A8FE8F6}"/>
              </a:ext>
            </a:extLst>
          </p:cNvPr>
          <p:cNvSpPr>
            <a:spLocks noGrp="1"/>
          </p:cNvSpPr>
          <p:nvPr>
            <p:ph type="title"/>
          </p:nvPr>
        </p:nvSpPr>
        <p:spPr/>
        <p:txBody>
          <a:bodyPr/>
          <a:lstStyle/>
          <a:p>
            <a:r>
              <a:rPr lang="en-US" dirty="0"/>
              <a:t> </a:t>
            </a:r>
            <a:endParaRPr lang="en-IN" dirty="0"/>
          </a:p>
        </p:txBody>
      </p:sp>
      <p:pic>
        <p:nvPicPr>
          <p:cNvPr id="4" name="Content Placeholder 3">
            <a:extLst>
              <a:ext uri="{FF2B5EF4-FFF2-40B4-BE49-F238E27FC236}">
                <a16:creationId xmlns:a16="http://schemas.microsoft.com/office/drawing/2014/main" id="{F19A61C1-4592-0220-DB30-27A7F12CA806}"/>
              </a:ext>
            </a:extLst>
          </p:cNvPr>
          <p:cNvPicPr>
            <a:picLocks noGrp="1" noChangeAspect="1"/>
          </p:cNvPicPr>
          <p:nvPr>
            <p:ph idx="1"/>
          </p:nvPr>
        </p:nvPicPr>
        <p:blipFill>
          <a:blip r:embed="rId2"/>
          <a:stretch>
            <a:fillRect/>
          </a:stretch>
        </p:blipFill>
        <p:spPr>
          <a:xfrm>
            <a:off x="1069145" y="1364566"/>
            <a:ext cx="9847384" cy="5359791"/>
          </a:xfrm>
          <a:prstGeom prst="rect">
            <a:avLst/>
          </a:prstGeom>
        </p:spPr>
      </p:pic>
      <p:pic>
        <p:nvPicPr>
          <p:cNvPr id="5" name="Picture 4">
            <a:extLst>
              <a:ext uri="{FF2B5EF4-FFF2-40B4-BE49-F238E27FC236}">
                <a16:creationId xmlns:a16="http://schemas.microsoft.com/office/drawing/2014/main" id="{31FDF9B2-6BEE-A306-933A-81D3A362D43A}"/>
              </a:ext>
            </a:extLst>
          </p:cNvPr>
          <p:cNvPicPr>
            <a:picLocks noChangeAspect="1"/>
          </p:cNvPicPr>
          <p:nvPr/>
        </p:nvPicPr>
        <p:blipFill>
          <a:blip r:embed="rId3"/>
          <a:stretch>
            <a:fillRect/>
          </a:stretch>
        </p:blipFill>
        <p:spPr>
          <a:xfrm>
            <a:off x="6660730" y="1781507"/>
            <a:ext cx="5400675" cy="390525"/>
          </a:xfrm>
          <a:prstGeom prst="rect">
            <a:avLst/>
          </a:prstGeom>
        </p:spPr>
      </p:pic>
      <p:pic>
        <p:nvPicPr>
          <p:cNvPr id="6" name="Picture 5">
            <a:extLst>
              <a:ext uri="{FF2B5EF4-FFF2-40B4-BE49-F238E27FC236}">
                <a16:creationId xmlns:a16="http://schemas.microsoft.com/office/drawing/2014/main" id="{7C6E12E7-A98D-9909-5A49-43A2593ACCFA}"/>
              </a:ext>
            </a:extLst>
          </p:cNvPr>
          <p:cNvPicPr>
            <a:picLocks noChangeAspect="1"/>
          </p:cNvPicPr>
          <p:nvPr/>
        </p:nvPicPr>
        <p:blipFill rotWithShape="1">
          <a:blip r:embed="rId4"/>
          <a:srcRect t="46675"/>
          <a:stretch/>
        </p:blipFill>
        <p:spPr>
          <a:xfrm>
            <a:off x="458372" y="486191"/>
            <a:ext cx="8048625" cy="980281"/>
          </a:xfrm>
          <a:prstGeom prst="rect">
            <a:avLst/>
          </a:prstGeom>
        </p:spPr>
      </p:pic>
    </p:spTree>
    <p:extLst>
      <p:ext uri="{BB962C8B-B14F-4D97-AF65-F5344CB8AC3E}">
        <p14:creationId xmlns:p14="http://schemas.microsoft.com/office/powerpoint/2010/main" val="37809091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8FFC5-01F2-A33D-80CC-39E3AB2EED1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18D6718-1C64-0C6E-5015-365899F3330D}"/>
              </a:ext>
            </a:extLst>
          </p:cNvPr>
          <p:cNvSpPr>
            <a:spLocks noGrp="1"/>
          </p:cNvSpPr>
          <p:nvPr>
            <p:ph idx="1"/>
          </p:nvPr>
        </p:nvSpPr>
        <p:spPr>
          <a:xfrm>
            <a:off x="436097" y="365125"/>
            <a:ext cx="11507373" cy="6127750"/>
          </a:xfrm>
        </p:spPr>
        <p:txBody>
          <a:bodyPr/>
          <a:lstStyle/>
          <a:p>
            <a:pPr marL="0" indent="0">
              <a:buNone/>
            </a:pPr>
            <a:r>
              <a:rPr lang="en-US" b="1" dirty="0">
                <a:latin typeface="Times New Roman" panose="02020603050405020304" pitchFamily="18" charset="0"/>
                <a:cs typeface="Times New Roman" panose="02020603050405020304" pitchFamily="18" charset="0"/>
              </a:rPr>
              <a:t>Now, if we will try to shatter in 4 points with a line, it’s not possible;</a:t>
            </a:r>
            <a:endParaRPr lang="en-IN"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F59D7CD-FFF8-8237-70CA-A58A64026C08}"/>
              </a:ext>
            </a:extLst>
          </p:cNvPr>
          <p:cNvPicPr>
            <a:picLocks noChangeAspect="1"/>
          </p:cNvPicPr>
          <p:nvPr/>
        </p:nvPicPr>
        <p:blipFill>
          <a:blip r:embed="rId2"/>
          <a:stretch>
            <a:fillRect/>
          </a:stretch>
        </p:blipFill>
        <p:spPr>
          <a:xfrm>
            <a:off x="1153552" y="901943"/>
            <a:ext cx="8006348" cy="4854329"/>
          </a:xfrm>
          <a:prstGeom prst="rect">
            <a:avLst/>
          </a:prstGeom>
        </p:spPr>
      </p:pic>
      <p:pic>
        <p:nvPicPr>
          <p:cNvPr id="7" name="Picture 6">
            <a:extLst>
              <a:ext uri="{FF2B5EF4-FFF2-40B4-BE49-F238E27FC236}">
                <a16:creationId xmlns:a16="http://schemas.microsoft.com/office/drawing/2014/main" id="{1CBEA639-F830-1593-2B0F-D309EC10CB86}"/>
              </a:ext>
            </a:extLst>
          </p:cNvPr>
          <p:cNvPicPr>
            <a:picLocks noChangeAspect="1"/>
          </p:cNvPicPr>
          <p:nvPr/>
        </p:nvPicPr>
        <p:blipFill>
          <a:blip r:embed="rId3"/>
          <a:stretch>
            <a:fillRect/>
          </a:stretch>
        </p:blipFill>
        <p:spPr>
          <a:xfrm>
            <a:off x="0" y="5905209"/>
            <a:ext cx="6583680" cy="705090"/>
          </a:xfrm>
          <a:prstGeom prst="rect">
            <a:avLst/>
          </a:prstGeom>
        </p:spPr>
      </p:pic>
      <p:pic>
        <p:nvPicPr>
          <p:cNvPr id="9" name="Picture 8">
            <a:extLst>
              <a:ext uri="{FF2B5EF4-FFF2-40B4-BE49-F238E27FC236}">
                <a16:creationId xmlns:a16="http://schemas.microsoft.com/office/drawing/2014/main" id="{1179A887-5CD0-388F-AB12-BFB521718A5A}"/>
              </a:ext>
            </a:extLst>
          </p:cNvPr>
          <p:cNvPicPr>
            <a:picLocks noChangeAspect="1"/>
          </p:cNvPicPr>
          <p:nvPr/>
        </p:nvPicPr>
        <p:blipFill>
          <a:blip r:embed="rId4"/>
          <a:stretch>
            <a:fillRect/>
          </a:stretch>
        </p:blipFill>
        <p:spPr>
          <a:xfrm>
            <a:off x="6858000" y="6213476"/>
            <a:ext cx="5334000" cy="647700"/>
          </a:xfrm>
          <a:prstGeom prst="rect">
            <a:avLst/>
          </a:prstGeom>
        </p:spPr>
      </p:pic>
    </p:spTree>
    <p:extLst>
      <p:ext uri="{BB962C8B-B14F-4D97-AF65-F5344CB8AC3E}">
        <p14:creationId xmlns:p14="http://schemas.microsoft.com/office/powerpoint/2010/main" val="1550168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2137</TotalTime>
  <Words>3592</Words>
  <Application>Microsoft Office PowerPoint</Application>
  <PresentationFormat>Widescreen</PresentationFormat>
  <Paragraphs>315</Paragraphs>
  <Slides>115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115</vt:i4>
      </vt:variant>
    </vt:vector>
  </HeadingPairs>
  <TitlesOfParts>
    <vt:vector size="120" baseType="lpstr">
      <vt:lpstr>Arial</vt:lpstr>
      <vt:lpstr>Calibri</vt:lpstr>
      <vt:lpstr>Calibri Light</vt:lpstr>
      <vt:lpstr>Times New Roman</vt:lpstr>
      <vt:lpstr>Office Theme</vt:lpstr>
      <vt:lpstr>Machine Learning</vt:lpstr>
      <vt:lpstr>Accessing Classification Performance  (Binary Classification)</vt:lpstr>
      <vt:lpstr>True Positives (TP), True Negatives (TN), False Positives (FP), and False Negatives (FN):-</vt:lpstr>
      <vt:lpstr>   </vt:lpstr>
      <vt:lpstr>Confusion Matrix:- </vt:lpstr>
      <vt:lpstr>   </vt:lpstr>
      <vt:lpstr> </vt:lpstr>
      <vt:lpstr>  </vt:lpstr>
      <vt:lpstr>What is an ROC Curve?</vt:lpstr>
      <vt:lpstr> </vt:lpstr>
      <vt:lpstr>Benefits of Using an ROC Curve:-</vt:lpstr>
      <vt:lpstr>Benefits of Using an ROC Curve:-</vt:lpstr>
      <vt:lpstr>Area Under Curve (AUC) Curve: </vt:lpstr>
      <vt:lpstr>Area Under the Curve (AUC) Benefits:-</vt:lpstr>
      <vt:lpstr>Area Under the Curve (AUC) Benefits:-</vt:lpstr>
      <vt:lpstr> </vt:lpstr>
      <vt:lpstr> </vt:lpstr>
      <vt:lpstr>  </vt:lpstr>
      <vt:lpstr> </vt:lpstr>
      <vt:lpstr>Accessing Classification Performance  (Multiclass Classification)</vt:lpstr>
      <vt:lpstr>Confusion Matrix:-</vt:lpstr>
      <vt:lpstr>   </vt:lpstr>
      <vt:lpstr>  </vt:lpstr>
      <vt:lpstr>   </vt:lpstr>
      <vt:lpstr> </vt:lpstr>
      <vt:lpstr> Step 2: Find Precision, Recall, Specificity and Accuracy:-</vt:lpstr>
      <vt:lpstr>   </vt:lpstr>
      <vt:lpstr>Macro-average, micro-average, and weighted average</vt:lpstr>
      <vt:lpstr>Macro-average, micro-average, and weighted average</vt:lpstr>
      <vt:lpstr>Macro-average, micro-average, and weighted average</vt:lpstr>
      <vt:lpstr>Macro-average, micro-average, and weighted average</vt:lpstr>
      <vt:lpstr> </vt:lpstr>
      <vt:lpstr> </vt:lpstr>
      <vt:lpstr> </vt:lpstr>
      <vt:lpstr>Macro-average, micro-average, and weighted average</vt:lpstr>
      <vt:lpstr>Macro-average, micro-average, and weighted average</vt:lpstr>
      <vt:lpstr>Accessing Class Probability Estimates</vt:lpstr>
      <vt:lpstr>Class Probability Estimation:-</vt:lpstr>
      <vt:lpstr>Advantages of class probability estimation:-</vt:lpstr>
      <vt:lpstr>Logistic regression:-</vt:lpstr>
      <vt:lpstr>The model converts binary outcomes (1 and 0) into probabilities (0 to 100%):-</vt:lpstr>
      <vt:lpstr>How logistic regression is used for probability estimation:-</vt:lpstr>
      <vt:lpstr>     </vt:lpstr>
      <vt:lpstr>How Naïve Bytes Classifier is used for class probability estimation:-</vt:lpstr>
      <vt:lpstr> </vt:lpstr>
      <vt:lpstr>  </vt:lpstr>
      <vt:lpstr>How Decision tree is used for class probability estimation:-</vt:lpstr>
      <vt:lpstr>Types of method used in assesing class probabilities:-</vt:lpstr>
      <vt:lpstr>Accessing Class Probability Estimates limitations:-</vt:lpstr>
      <vt:lpstr>Multiclass Classification</vt:lpstr>
      <vt:lpstr>Difference between binary classification and multiclass classification:-</vt:lpstr>
      <vt:lpstr>Accessing Performance of Regression-Error measures</vt:lpstr>
      <vt:lpstr>  </vt:lpstr>
      <vt:lpstr> </vt:lpstr>
      <vt:lpstr>  </vt:lpstr>
      <vt:lpstr>Example:-</vt:lpstr>
      <vt:lpstr>  </vt:lpstr>
      <vt:lpstr> </vt:lpstr>
      <vt:lpstr> </vt:lpstr>
      <vt:lpstr>Difference between Confusion Matrix and Performance of Regression-Error measures :-</vt:lpstr>
      <vt:lpstr>Overfitting-Catalysts for Overfitting:</vt:lpstr>
      <vt:lpstr>Definition of Overfitting:-</vt:lpstr>
      <vt:lpstr>Definition of Overfitting:-</vt:lpstr>
      <vt:lpstr>Catalysts for Overfitting:-</vt:lpstr>
      <vt:lpstr>Case Study of Polynomial Regression:-</vt:lpstr>
      <vt:lpstr>  </vt:lpstr>
      <vt:lpstr>Polynomial Regression:-</vt:lpstr>
      <vt:lpstr>Polynomial Regression:-</vt:lpstr>
      <vt:lpstr>Polynomial Regression:-</vt:lpstr>
      <vt:lpstr>Polynomial Regression:-</vt:lpstr>
      <vt:lpstr>Polynomial Regression:-</vt:lpstr>
      <vt:lpstr>Polynomial Regression:-</vt:lpstr>
      <vt:lpstr> </vt:lpstr>
      <vt:lpstr> </vt:lpstr>
      <vt:lpstr>Theory of Generalization</vt:lpstr>
      <vt:lpstr> </vt:lpstr>
      <vt:lpstr>Effective Number of Hypotheses:-</vt:lpstr>
      <vt:lpstr>Effective Number of Hypotheses:-</vt:lpstr>
      <vt:lpstr>Effective Number of Hypotheses:-</vt:lpstr>
      <vt:lpstr>Effective Number of Hypotheses:-</vt:lpstr>
      <vt:lpstr>Effective Number of Hypotheses:-</vt:lpstr>
      <vt:lpstr>Effective Number of Hypotheses:-</vt:lpstr>
      <vt:lpstr>Effective Number of Hypotheses:-</vt:lpstr>
      <vt:lpstr>Effective Number of Hypotheses:-</vt:lpstr>
      <vt:lpstr>Effective Number of Hypotheses:-</vt:lpstr>
      <vt:lpstr> </vt:lpstr>
      <vt:lpstr>  </vt:lpstr>
      <vt:lpstr> </vt:lpstr>
      <vt:lpstr> </vt:lpstr>
      <vt:lpstr>Bounding the growth function:-</vt:lpstr>
      <vt:lpstr>Bounding the growth function:-</vt:lpstr>
      <vt:lpstr>VC Dimension:-</vt:lpstr>
      <vt:lpstr>VC Dimension:-</vt:lpstr>
      <vt:lpstr>VC Dimension:-</vt:lpstr>
      <vt:lpstr> </vt:lpstr>
      <vt:lpstr> </vt:lpstr>
      <vt:lpstr> </vt:lpstr>
      <vt:lpstr> </vt:lpstr>
      <vt:lpstr> </vt:lpstr>
      <vt:lpstr>Vapnik-Chervonenkis Dimension:-</vt:lpstr>
      <vt:lpstr>Vapnik-Chervonenkis Dimension:-</vt:lpstr>
      <vt:lpstr> </vt:lpstr>
      <vt:lpstr>How VC Dimension is connected to generalization:-</vt:lpstr>
      <vt:lpstr>Regularization:-</vt:lpstr>
      <vt:lpstr>Regularization:-</vt:lpstr>
      <vt:lpstr>Regularization:-</vt:lpstr>
      <vt:lpstr>Regularization:-</vt:lpstr>
      <vt:lpstr>Regularization:-</vt:lpstr>
      <vt:lpstr>Regularization:-</vt:lpstr>
      <vt:lpstr>Regularization:-</vt:lpstr>
      <vt:lpstr>Regularization:-</vt:lpstr>
      <vt:lpstr>Regularization:-</vt:lpstr>
      <vt:lpstr>Regularization (Lasso Example):-</vt:lpstr>
      <vt:lpstr>Regularization (Ridge Example):-</vt:lpstr>
      <vt:lpstr>Key differences between LASSO and Ridge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Pratiksha Panda</dc:creator>
  <cp:lastModifiedBy>Pratiksha Panda</cp:lastModifiedBy>
  <cp:revision>118</cp:revision>
  <dcterms:created xsi:type="dcterms:W3CDTF">2024-08-13T11:09:39Z</dcterms:created>
  <dcterms:modified xsi:type="dcterms:W3CDTF">2024-08-22T16:49:45Z</dcterms:modified>
</cp:coreProperties>
</file>